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sldIdLst>
    <p:sldId id="678" r:id="rId2"/>
    <p:sldId id="680" r:id="rId3"/>
    <p:sldId id="681" r:id="rId4"/>
    <p:sldId id="301" r:id="rId5"/>
    <p:sldId id="631" r:id="rId6"/>
    <p:sldId id="559" r:id="rId7"/>
    <p:sldId id="406" r:id="rId8"/>
    <p:sldId id="632" r:id="rId9"/>
    <p:sldId id="646" r:id="rId10"/>
    <p:sldId id="652" r:id="rId11"/>
    <p:sldId id="637" r:id="rId12"/>
    <p:sldId id="682" r:id="rId13"/>
    <p:sldId id="638" r:id="rId14"/>
    <p:sldId id="639" r:id="rId15"/>
    <p:sldId id="640" r:id="rId16"/>
    <p:sldId id="641" r:id="rId17"/>
    <p:sldId id="636" r:id="rId18"/>
    <p:sldId id="642" r:id="rId19"/>
    <p:sldId id="626" r:id="rId20"/>
    <p:sldId id="643" r:id="rId21"/>
    <p:sldId id="644" r:id="rId22"/>
    <p:sldId id="645" r:id="rId23"/>
    <p:sldId id="566" r:id="rId24"/>
    <p:sldId id="300" r:id="rId25"/>
    <p:sldId id="567" r:id="rId26"/>
    <p:sldId id="628" r:id="rId27"/>
    <p:sldId id="627" r:id="rId28"/>
    <p:sldId id="683" r:id="rId29"/>
    <p:sldId id="303" r:id="rId30"/>
    <p:sldId id="569" r:id="rId31"/>
    <p:sldId id="689" r:id="rId32"/>
    <p:sldId id="687" r:id="rId33"/>
    <p:sldId id="651" r:id="rId34"/>
    <p:sldId id="648" r:id="rId35"/>
    <p:sldId id="649" r:id="rId36"/>
    <p:sldId id="650" r:id="rId37"/>
    <p:sldId id="576" r:id="rId38"/>
    <p:sldId id="570" r:id="rId39"/>
    <p:sldId id="571" r:id="rId40"/>
    <p:sldId id="315" r:id="rId41"/>
    <p:sldId id="684" r:id="rId42"/>
    <p:sldId id="420" r:id="rId43"/>
    <p:sldId id="575" r:id="rId44"/>
    <p:sldId id="574" r:id="rId45"/>
    <p:sldId id="615" r:id="rId46"/>
    <p:sldId id="629" r:id="rId47"/>
    <p:sldId id="685" r:id="rId48"/>
    <p:sldId id="304" r:id="rId49"/>
    <p:sldId id="617" r:id="rId50"/>
    <p:sldId id="618" r:id="rId51"/>
    <p:sldId id="619" r:id="rId52"/>
    <p:sldId id="620" r:id="rId53"/>
    <p:sldId id="621" r:id="rId54"/>
    <p:sldId id="622" r:id="rId55"/>
    <p:sldId id="623" r:id="rId56"/>
    <p:sldId id="624" r:id="rId57"/>
    <p:sldId id="625" r:id="rId58"/>
    <p:sldId id="686" r:id="rId59"/>
    <p:sldId id="306" r:id="rId60"/>
    <p:sldId id="316" r:id="rId61"/>
    <p:sldId id="481" r:id="rId62"/>
    <p:sldId id="630" r:id="rId63"/>
    <p:sldId id="307" r:id="rId64"/>
    <p:sldId id="577" r:id="rId65"/>
    <p:sldId id="578" r:id="rId66"/>
    <p:sldId id="579" r:id="rId67"/>
  </p:sldIdLst>
  <p:sldSz cx="12192000" cy="6858000"/>
  <p:notesSz cx="6858000" cy="9144000"/>
  <p:embeddedFontLst>
    <p:embeddedFont>
      <p:font typeface="楷体" panose="02010609060101010101" charset="-122"/>
      <p:regular r:id="rId69"/>
    </p:embeddedFon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Cambria Math" panose="02040503050406030204" pitchFamily="18" charset="0"/>
      <p:regular r:id="rId76"/>
    </p:embeddedFont>
    <p:embeddedFont>
      <p:font typeface="KaiTi" panose="02010609060101010101" pitchFamily="49" charset="-122"/>
      <p:regular r:id="rId77"/>
    </p:embeddedFont>
    <p:embeddedFont>
      <p:font typeface="等线" panose="02010600030101010101" pitchFamily="2" charset="-122"/>
      <p:regular r:id="rId78"/>
      <p:bold r:id="rId79"/>
    </p:embeddedFont>
    <p:embeddedFont>
      <p:font typeface="华文楷体" panose="02010600040101010101" pitchFamily="2" charset="-122"/>
      <p:regular r:id="rId80"/>
    </p:embeddedFont>
    <p:embeddedFont>
      <p:font typeface="宋体" panose="02010600030101010101" pitchFamily="2" charset="-122"/>
      <p:regular r:id="rId81"/>
    </p:embeddedFont>
    <p:embeddedFont>
      <p:font typeface="微软雅黑" panose="020B0503020204020204" pitchFamily="34" charset="-122"/>
      <p:regular r:id="rId82"/>
      <p:bold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CB9E3CA-5153-4E5D-B901-3533DEFFA4B3}">
          <p14:sldIdLst>
            <p14:sldId id="678"/>
            <p14:sldId id="680"/>
            <p14:sldId id="681"/>
            <p14:sldId id="301"/>
            <p14:sldId id="631"/>
            <p14:sldId id="559"/>
            <p14:sldId id="406"/>
            <p14:sldId id="632"/>
            <p14:sldId id="646"/>
            <p14:sldId id="652"/>
            <p14:sldId id="637"/>
            <p14:sldId id="682"/>
            <p14:sldId id="638"/>
            <p14:sldId id="639"/>
            <p14:sldId id="640"/>
            <p14:sldId id="641"/>
            <p14:sldId id="636"/>
            <p14:sldId id="642"/>
            <p14:sldId id="626"/>
            <p14:sldId id="643"/>
            <p14:sldId id="644"/>
            <p14:sldId id="645"/>
            <p14:sldId id="566"/>
            <p14:sldId id="300"/>
            <p14:sldId id="567"/>
            <p14:sldId id="628"/>
            <p14:sldId id="627"/>
            <p14:sldId id="683"/>
            <p14:sldId id="303"/>
            <p14:sldId id="569"/>
            <p14:sldId id="689"/>
            <p14:sldId id="687"/>
            <p14:sldId id="651"/>
            <p14:sldId id="648"/>
            <p14:sldId id="649"/>
            <p14:sldId id="650"/>
            <p14:sldId id="576"/>
            <p14:sldId id="570"/>
            <p14:sldId id="571"/>
            <p14:sldId id="315"/>
            <p14:sldId id="684"/>
            <p14:sldId id="420"/>
            <p14:sldId id="575"/>
            <p14:sldId id="574"/>
            <p14:sldId id="615"/>
            <p14:sldId id="629"/>
            <p14:sldId id="685"/>
            <p14:sldId id="304"/>
            <p14:sldId id="617"/>
            <p14:sldId id="618"/>
            <p14:sldId id="619"/>
            <p14:sldId id="620"/>
            <p14:sldId id="621"/>
            <p14:sldId id="622"/>
            <p14:sldId id="623"/>
            <p14:sldId id="624"/>
            <p14:sldId id="625"/>
            <p14:sldId id="686"/>
            <p14:sldId id="306"/>
            <p14:sldId id="316"/>
            <p14:sldId id="481"/>
            <p14:sldId id="630"/>
            <p14:sldId id="307"/>
            <p14:sldId id="577"/>
            <p14:sldId id="578"/>
            <p14:sldId id="579"/>
          </p14:sldIdLst>
        </p14:section>
      </p14:sectionLst>
    </p:ext>
    <p:ext uri="{EFAFB233-063F-42B5-8137-9DF3F51BA10A}">
      <p15:sldGuideLst xmlns:p15="http://schemas.microsoft.com/office/powerpoint/2012/main">
        <p15:guide id="1" orient="horz" pos="2931"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FF7"/>
    <a:srgbClr val="A5D0FF"/>
    <a:srgbClr val="0A0AE6"/>
    <a:srgbClr val="0000FF"/>
    <a:srgbClr val="91C5FF"/>
    <a:srgbClr val="7DBBFF"/>
    <a:srgbClr val="419BFF"/>
    <a:srgbClr val="9641FF"/>
    <a:srgbClr val="C941FF"/>
    <a:srgbClr val="41A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48"/>
      </p:cViewPr>
      <p:guideLst>
        <p:guide orient="horz" pos="2931"/>
        <p:guide pos="3864"/>
      </p:guideLst>
    </p:cSldViewPr>
  </p:slideViewPr>
  <p:notesTextViewPr>
    <p:cViewPr>
      <p:scale>
        <a:sx n="1" d="1"/>
        <a:sy n="1" d="1"/>
      </p:scale>
      <p:origin x="0" y="0"/>
    </p:cViewPr>
  </p:notesTextViewPr>
  <p:sorterViewPr>
    <p:cViewPr varScale="1">
      <p:scale>
        <a:sx n="100" d="100"/>
        <a:sy n="100" d="100"/>
      </p:scale>
      <p:origin x="0" y="-554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72370-650D-434F-B8E8-B1B2376F8E4A}" type="datetimeFigureOut">
              <a:rPr lang="en-US" smtClean="0"/>
              <a:t>2/21/2024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7EF5C-F980-49D8-BBB4-B119BEEE7BB9}" type="slidenum">
              <a:rPr lang="en-US" smtClean="0"/>
              <a:t>‹#›</a:t>
            </a:fld>
            <a:endParaRPr lang="en-US"/>
          </a:p>
        </p:txBody>
      </p:sp>
    </p:spTree>
    <p:extLst>
      <p:ext uri="{BB962C8B-B14F-4D97-AF65-F5344CB8AC3E}">
        <p14:creationId xmlns:p14="http://schemas.microsoft.com/office/powerpoint/2010/main" val="2323826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0A300E14-1B16-459F-BCE7-6A388D9732A6}" type="datetimeFigureOut">
              <a:rPr lang="en-US" smtClean="0"/>
              <a:t>2/21/2024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2858623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0A300E14-1B16-459F-BCE7-6A388D9732A6}" type="datetimeFigureOut">
              <a:rPr lang="en-US" smtClean="0"/>
              <a:t>2/21/2024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54612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0A300E14-1B16-459F-BCE7-6A388D9732A6}" type="datetimeFigureOut">
              <a:rPr lang="en-US" smtClean="0"/>
              <a:t>2/21/2024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090258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24EBE76-E0BA-BA40-9B32-389C4D6652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895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0A300E14-1B16-459F-BCE7-6A388D9732A6}" type="datetimeFigureOut">
              <a:rPr lang="en-US" smtClean="0"/>
              <a:t>2/21/2024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1418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300E14-1B16-459F-BCE7-6A388D9732A6}" type="datetimeFigureOut">
              <a:rPr lang="en-US" smtClean="0"/>
              <a:t>2/21/2024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467629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0A300E14-1B16-459F-BCE7-6A388D9732A6}" type="datetimeFigureOut">
              <a:rPr lang="en-US" smtClean="0"/>
              <a:t>2/21/2024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205943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0A300E14-1B16-459F-BCE7-6A388D9732A6}" type="datetimeFigureOut">
              <a:rPr lang="en-US" smtClean="0"/>
              <a:t>2/21/2024</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2762781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0A300E14-1B16-459F-BCE7-6A388D9732A6}" type="datetimeFigureOut">
              <a:rPr lang="en-US" smtClean="0"/>
              <a:t>2/21/2024</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67304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300E14-1B16-459F-BCE7-6A388D9732A6}" type="datetimeFigureOut">
              <a:rPr lang="en-US" smtClean="0"/>
              <a:t>2/21/2024</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314349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300E14-1B16-459F-BCE7-6A388D9732A6}" type="datetimeFigureOut">
              <a:rPr lang="en-US" smtClean="0"/>
              <a:t>2/21/2024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99804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300E14-1B16-459F-BCE7-6A388D9732A6}" type="datetimeFigureOut">
              <a:rPr lang="en-US" smtClean="0"/>
              <a:t>2/21/2024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80129B1-A262-48CD-B261-35550DC5F028}" type="slidenum">
              <a:rPr lang="en-US" smtClean="0"/>
              <a:t>‹#›</a:t>
            </a:fld>
            <a:endParaRPr lang="en-US"/>
          </a:p>
        </p:txBody>
      </p:sp>
    </p:spTree>
    <p:extLst>
      <p:ext uri="{BB962C8B-B14F-4D97-AF65-F5344CB8AC3E}">
        <p14:creationId xmlns:p14="http://schemas.microsoft.com/office/powerpoint/2010/main" val="416809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00E14-1B16-459F-BCE7-6A388D9732A6}" type="datetimeFigureOut">
              <a:rPr lang="en-US" smtClean="0"/>
              <a:t>2/21/2024</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129B1-A262-48CD-B261-35550DC5F028}" type="slidenum">
              <a:rPr lang="en-US" smtClean="0"/>
              <a:t>‹#›</a:t>
            </a:fld>
            <a:endParaRPr lang="en-US"/>
          </a:p>
        </p:txBody>
      </p:sp>
    </p:spTree>
    <p:extLst>
      <p:ext uri="{BB962C8B-B14F-4D97-AF65-F5344CB8AC3E}">
        <p14:creationId xmlns:p14="http://schemas.microsoft.com/office/powerpoint/2010/main" val="4170558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digitaltrends.com/computing/best-ai-chatbot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hyperlink" Target="https://www.analyticsvidhya.com/blog/2019/04/top-5-interesting-applications-gans-deep-learning/" TargetMode="External"/><Relationship Id="rId5" Type="http://schemas.openxmlformats.org/officeDocument/2006/relationships/image" Target="../media/image36.jpeg"/><Relationship Id="rId10" Type="http://schemas.openxmlformats.org/officeDocument/2006/relationships/hyperlink" Target="https://algotech.netlify.app/blog/image-colorization/" TargetMode="External"/><Relationship Id="rId4" Type="http://schemas.openxmlformats.org/officeDocument/2006/relationships/image" Target="../media/image35.jpeg"/><Relationship Id="rId9" Type="http://schemas.openxmlformats.org/officeDocument/2006/relationships/hyperlink" Target="https://neurohive.io/en/state-of-the-art/a-style-aware-content-loss-for-real-time-hd-style-transf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arxiv.org/pdf/1909.08326.pdf" TargetMode="Externa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hyperlink" Target="https://dmitryulya&#21542;v.github.io/deep_image_prior"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echnologyreview.com/2023/03/29/1070432/china-ai-retro-photo-midjourney/"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technologyreview.com/2023/03/29/1070432/china-ai-retro-photo-midjourney/" TargetMode="Externa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163.com/dy/article/I09C0LEU0511ABV6.html"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arxiv.org/pdf/1909.08326.pdf" TargetMode="Externa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hyperlink" Target="https://dmitryulyanov.github.io/deep_image_prior"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12" Type="http://schemas.openxmlformats.org/officeDocument/2006/relationships/image" Target="../media/image390.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380.png"/><Relationship Id="rId5" Type="http://schemas.openxmlformats.org/officeDocument/2006/relationships/image" Target="../media/image320.png"/><Relationship Id="rId10" Type="http://schemas.openxmlformats.org/officeDocument/2006/relationships/image" Target="../media/image370.png"/><Relationship Id="rId4" Type="http://schemas.openxmlformats.org/officeDocument/2006/relationships/image" Target="../media/image53.jpeg"/><Relationship Id="rId9" Type="http://schemas.openxmlformats.org/officeDocument/2006/relationships/image" Target="../media/image57.sv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svg"/><Relationship Id="rId4" Type="http://schemas.openxmlformats.org/officeDocument/2006/relationships/image" Target="../media/image4.jpe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710.png"/><Relationship Id="rId18" Type="http://schemas.openxmlformats.org/officeDocument/2006/relationships/image" Target="../media/image750.png"/><Relationship Id="rId3" Type="http://schemas.openxmlformats.org/officeDocument/2006/relationships/image" Target="../media/image79.svg"/><Relationship Id="rId21" Type="http://schemas.openxmlformats.org/officeDocument/2006/relationships/image" Target="../media/image93.jpeg"/><Relationship Id="rId7" Type="http://schemas.openxmlformats.org/officeDocument/2006/relationships/image" Target="../media/image83.jpeg"/><Relationship Id="rId12" Type="http://schemas.openxmlformats.org/officeDocument/2006/relationships/image" Target="../media/image700.png"/><Relationship Id="rId17" Type="http://schemas.openxmlformats.org/officeDocument/2006/relationships/hyperlink" Target="https://pixabay.com/" TargetMode="External"/><Relationship Id="rId2" Type="http://schemas.openxmlformats.org/officeDocument/2006/relationships/image" Target="../media/image78.png"/><Relationship Id="rId16" Type="http://schemas.openxmlformats.org/officeDocument/2006/relationships/image" Target="../media/image90.jpeg"/><Relationship Id="rId20" Type="http://schemas.openxmlformats.org/officeDocument/2006/relationships/image" Target="../media/image92.jpeg"/><Relationship Id="rId1" Type="http://schemas.openxmlformats.org/officeDocument/2006/relationships/slideLayout" Target="../slideLayouts/slideLayout1.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81.jpeg"/><Relationship Id="rId15" Type="http://schemas.openxmlformats.org/officeDocument/2006/relationships/image" Target="../media/image89.svg"/><Relationship Id="rId23" Type="http://schemas.openxmlformats.org/officeDocument/2006/relationships/image" Target="../media/image95.jpeg"/><Relationship Id="rId10" Type="http://schemas.openxmlformats.org/officeDocument/2006/relationships/image" Target="../media/image86.jpeg"/><Relationship Id="rId19" Type="http://schemas.openxmlformats.org/officeDocument/2006/relationships/image" Target="../media/image91.jpeg"/><Relationship Id="rId4" Type="http://schemas.openxmlformats.org/officeDocument/2006/relationships/image" Target="../media/image80.jpeg"/><Relationship Id="rId9" Type="http://schemas.openxmlformats.org/officeDocument/2006/relationships/image" Target="../media/image85.jpeg"/><Relationship Id="rId14" Type="http://schemas.openxmlformats.org/officeDocument/2006/relationships/image" Target="../media/image88.png"/><Relationship Id="rId22" Type="http://schemas.openxmlformats.org/officeDocument/2006/relationships/image" Target="../media/image94.jpeg"/></Relationships>
</file>

<file path=ppt/slides/_rels/slide5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3.jpeg"/><Relationship Id="rId18" Type="http://schemas.openxmlformats.org/officeDocument/2006/relationships/hyperlink" Target="https://pixabay.com/" TargetMode="External"/><Relationship Id="rId3" Type="http://schemas.openxmlformats.org/officeDocument/2006/relationships/image" Target="../media/image85.jpeg"/><Relationship Id="rId7" Type="http://schemas.openxmlformats.org/officeDocument/2006/relationships/image" Target="../media/image79.svg"/><Relationship Id="rId12" Type="http://schemas.openxmlformats.org/officeDocument/2006/relationships/image" Target="../media/image82.jpeg"/><Relationship Id="rId17" Type="http://schemas.openxmlformats.org/officeDocument/2006/relationships/image" Target="../media/image99.jpeg"/><Relationship Id="rId2" Type="http://schemas.openxmlformats.org/officeDocument/2006/relationships/image" Target="../media/image84.jpeg"/><Relationship Id="rId16" Type="http://schemas.openxmlformats.org/officeDocument/2006/relationships/image" Target="../media/image98.jpe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1.jpeg"/><Relationship Id="rId5" Type="http://schemas.openxmlformats.org/officeDocument/2006/relationships/image" Target="../media/image87.jpeg"/><Relationship Id="rId15" Type="http://schemas.openxmlformats.org/officeDocument/2006/relationships/image" Target="../media/image97.jpeg"/><Relationship Id="rId10" Type="http://schemas.openxmlformats.org/officeDocument/2006/relationships/image" Target="../media/image80.jpeg"/><Relationship Id="rId4" Type="http://schemas.openxmlformats.org/officeDocument/2006/relationships/image" Target="../media/image86.jpeg"/><Relationship Id="rId9" Type="http://schemas.openxmlformats.org/officeDocument/2006/relationships/image" Target="../media/image89.svg"/><Relationship Id="rId14" Type="http://schemas.openxmlformats.org/officeDocument/2006/relationships/image" Target="../media/image96.jpe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hyperlink" Target="https://dzone.com/articles/a-beginners-guide-to-machine-learning-what-aspiri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g.uber.com/deep-neuroevolution/" TargetMode="External"/><Relationship Id="rId7" Type="http://schemas.openxmlformats.org/officeDocument/2006/relationships/image" Target="../media/image109.png"/><Relationship Id="rId2" Type="http://schemas.openxmlformats.org/officeDocument/2006/relationships/hyperlink" Target="https://www.thedigitalhash.com/ai-miracle-documentary-alphago-comes-netflix/" TargetMode="External"/><Relationship Id="rId1" Type="http://schemas.openxmlformats.org/officeDocument/2006/relationships/slideLayout" Target="../slideLayouts/slideLayout1.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hyperlink" Target="https://www.gwern.net/docs/reinforcement-learning/2019-vinyals.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hyperlink" Target="https://baike.baidu.com/item/%E6%9C%BA%E5%99%A8%E5%AD%A6%E4%B9%A0/217599?fr=Aladdin"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4.jpeg"/><Relationship Id="rId3" Type="http://schemas.openxmlformats.org/officeDocument/2006/relationships/image" Target="../media/image81.jpeg"/><Relationship Id="rId7" Type="http://schemas.openxmlformats.org/officeDocument/2006/relationships/image" Target="../media/image87.jpeg"/><Relationship Id="rId12" Type="http://schemas.openxmlformats.org/officeDocument/2006/relationships/image" Target="../media/image113.jpeg"/><Relationship Id="rId17" Type="http://schemas.openxmlformats.org/officeDocument/2006/relationships/hyperlink" Target="https://www.researchgate.net/publication/315925709_Amino_acid_composition_predicts_prion_activity" TargetMode="External"/><Relationship Id="rId2" Type="http://schemas.openxmlformats.org/officeDocument/2006/relationships/image" Target="../media/image80.jpeg"/><Relationship Id="rId16" Type="http://schemas.openxmlformats.org/officeDocument/2006/relationships/image" Target="../media/image117.jpeg"/><Relationship Id="rId1" Type="http://schemas.openxmlformats.org/officeDocument/2006/relationships/slideLayout" Target="../slideLayouts/slideLayout2.xml"/><Relationship Id="rId6" Type="http://schemas.openxmlformats.org/officeDocument/2006/relationships/image" Target="../media/image85.jpeg"/><Relationship Id="rId11" Type="http://schemas.openxmlformats.org/officeDocument/2006/relationships/image" Target="../media/image86.jpeg"/><Relationship Id="rId5" Type="http://schemas.openxmlformats.org/officeDocument/2006/relationships/image" Target="../media/image83.jpeg"/><Relationship Id="rId15" Type="http://schemas.openxmlformats.org/officeDocument/2006/relationships/image" Target="../media/image116.jpeg"/><Relationship Id="rId10" Type="http://schemas.openxmlformats.org/officeDocument/2006/relationships/image" Target="../media/image84.jpeg"/><Relationship Id="rId4" Type="http://schemas.openxmlformats.org/officeDocument/2006/relationships/image" Target="../media/image82.jpeg"/><Relationship Id="rId9" Type="http://schemas.openxmlformats.org/officeDocument/2006/relationships/image" Target="../media/image112.jpeg"/><Relationship Id="rId14" Type="http://schemas.openxmlformats.org/officeDocument/2006/relationships/image" Target="../media/image11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sv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codespeedy.com/loan-prediction-project-using-machine-learning-in-python/"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4.xml.rels><?xml version="1.0" encoding="UTF-8" standalone="yes"?>
<Relationships xmlns="http://schemas.openxmlformats.org/package/2006/relationships"><Relationship Id="rId2" Type="http://schemas.openxmlformats.org/officeDocument/2006/relationships/hyperlink" Target="https://www.codespeedy.com/loan-prediction-project-using-machine-learning-in-pyth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codespeedy.com/loan-prediction-project-using-machine-learning-in-pyth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020.png"/><Relationship Id="rId1" Type="http://schemas.openxmlformats.org/officeDocument/2006/relationships/slideLayout" Target="../slideLayouts/slideLayout2.xml"/><Relationship Id="rId4" Type="http://schemas.openxmlformats.org/officeDocument/2006/relationships/image" Target="../media/image1040.png"/></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F324CF-FD0F-D14C-968C-B02FF046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06" y="2800485"/>
            <a:ext cx="7467600" cy="1625600"/>
          </a:xfrm>
          <a:prstGeom prst="rect">
            <a:avLst/>
          </a:prstGeom>
        </p:spPr>
      </p:pic>
      <p:grpSp>
        <p:nvGrpSpPr>
          <p:cNvPr id="6" name="组合 5">
            <a:extLst>
              <a:ext uri="{FF2B5EF4-FFF2-40B4-BE49-F238E27FC236}">
                <a16:creationId xmlns:a16="http://schemas.microsoft.com/office/drawing/2014/main" id="{5EA380A5-A254-4E9E-986B-B658C0414A1D}"/>
              </a:ext>
            </a:extLst>
          </p:cNvPr>
          <p:cNvGrpSpPr/>
          <p:nvPr/>
        </p:nvGrpSpPr>
        <p:grpSpPr>
          <a:xfrm>
            <a:off x="1" y="2155529"/>
            <a:ext cx="12191999" cy="2512291"/>
            <a:chOff x="1" y="2774420"/>
            <a:chExt cx="12191999" cy="2512291"/>
          </a:xfrm>
        </p:grpSpPr>
        <p:sp>
          <p:nvSpPr>
            <p:cNvPr id="8" name="矩形 7">
              <a:extLst>
                <a:ext uri="{FF2B5EF4-FFF2-40B4-BE49-F238E27FC236}">
                  <a16:creationId xmlns:a16="http://schemas.microsoft.com/office/drawing/2014/main" id="{25D76DA4-98EE-49BA-A0F7-0FF65C11247D}"/>
                </a:ext>
              </a:extLst>
            </p:cNvPr>
            <p:cNvSpPr/>
            <p:nvPr/>
          </p:nvSpPr>
          <p:spPr>
            <a:xfrm>
              <a:off x="1" y="2774420"/>
              <a:ext cx="12191999" cy="2512291"/>
            </a:xfrm>
            <a:prstGeom prst="rect">
              <a:avLst/>
            </a:prstGeom>
            <a:gradFill>
              <a:gsLst>
                <a:gs pos="0">
                  <a:schemeClr val="bg1">
                    <a:lumMod val="70000"/>
                    <a:lumOff val="30000"/>
                  </a:schemeClr>
                </a:gs>
                <a:gs pos="51000">
                  <a:schemeClr val="bg1">
                    <a:alpha val="40000"/>
                  </a:schemeClr>
                </a:gs>
                <a:gs pos="100000">
                  <a:schemeClr val="bg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500F09D0-7C75-4F78-BB8B-56ACA46DDD38}"/>
                </a:ext>
              </a:extLst>
            </p:cNvPr>
            <p:cNvSpPr/>
            <p:nvPr/>
          </p:nvSpPr>
          <p:spPr>
            <a:xfrm>
              <a:off x="479321" y="3161384"/>
              <a:ext cx="11233356" cy="1738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tx1"/>
                  </a:solidFill>
                  <a:latin typeface="微软雅黑" panose="020B0503020204020204" pitchFamily="34" charset="-122"/>
                  <a:ea typeface="微软雅黑" panose="020B0503020204020204" pitchFamily="34" charset="-122"/>
                </a:rPr>
                <a:t>机器学习简介</a:t>
              </a:r>
            </a:p>
          </p:txBody>
        </p:sp>
        <p:cxnSp>
          <p:nvCxnSpPr>
            <p:cNvPr id="10" name="直接连接符 9">
              <a:extLst>
                <a:ext uri="{FF2B5EF4-FFF2-40B4-BE49-F238E27FC236}">
                  <a16:creationId xmlns:a16="http://schemas.microsoft.com/office/drawing/2014/main" id="{B6097AAE-D5D2-4261-A7F0-1FD161FB6D8E}"/>
                </a:ext>
              </a:extLst>
            </p:cNvPr>
            <p:cNvCxnSpPr>
              <a:cxnSpLocks/>
            </p:cNvCxnSpPr>
            <p:nvPr/>
          </p:nvCxnSpPr>
          <p:spPr>
            <a:xfrm>
              <a:off x="609601" y="3161384"/>
              <a:ext cx="10894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E80C361-5065-4B03-9F13-D0B35653187C}"/>
                </a:ext>
              </a:extLst>
            </p:cNvPr>
            <p:cNvCxnSpPr>
              <a:cxnSpLocks/>
            </p:cNvCxnSpPr>
            <p:nvPr/>
          </p:nvCxnSpPr>
          <p:spPr>
            <a:xfrm>
              <a:off x="609600" y="4860731"/>
              <a:ext cx="10894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72043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6" presetClass="emph" presetSubtype="0" fill="hold" nodeType="withEffect">
                                      <p:stCondLst>
                                        <p:cond delay="0"/>
                                      </p:stCondLst>
                                      <p:childTnLst>
                                        <p:animScale>
                                          <p:cBhvr>
                                            <p:cTn id="9" dur="2000" fill="hold"/>
                                            <p:tgtEl>
                                              <p:spTgt spid="7"/>
                                            </p:tgtEl>
                                          </p:cBhvr>
                                          <p:by x="115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6" presetClass="emph" presetSubtype="0" fill="hold" nodeType="withEffect">
                                      <p:stCondLst>
                                        <p:cond delay="0"/>
                                      </p:stCondLst>
                                      <p:childTnLst>
                                        <p:animScale>
                                          <p:cBhvr>
                                            <p:cTn id="18" dur="2000" fill="hold"/>
                                            <p:tgtEl>
                                              <p:spTgt spid="7"/>
                                            </p:tgtEl>
                                          </p:cBhvr>
                                          <p:by x="115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66182" y="104724"/>
            <a:ext cx="7613584" cy="584775"/>
          </a:xfrm>
          <a:prstGeom prst="rect">
            <a:avLst/>
          </a:prstGeom>
          <a:noFill/>
        </p:spPr>
        <p:txBody>
          <a:bodyPr wrap="square" rtlCol="0">
            <a:spAutoFit/>
          </a:bodyPr>
          <a:lstStyle/>
          <a:p>
            <a:r>
              <a:rPr lang="zh-CN" altLang="en-US" sz="3200" b="1" dirty="0">
                <a:solidFill>
                  <a:srgbClr val="0A0AE6"/>
                </a:solidFill>
                <a:latin typeface="微软雅黑" panose="020B0503020204020204" pitchFamily="34" charset="-122"/>
                <a:ea typeface="微软雅黑" panose="020B0503020204020204" pitchFamily="34" charset="-122"/>
              </a:rPr>
              <a:t>如何学好这门课程</a:t>
            </a:r>
            <a:endParaRPr lang="en-US" altLang="zh-CN" sz="3200" b="1" dirty="0">
              <a:solidFill>
                <a:srgbClr val="0A0AE6"/>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FDB0831-20C0-4D67-A286-619D00C7B9AC}"/>
              </a:ext>
            </a:extLst>
          </p:cNvPr>
          <p:cNvSpPr txBox="1"/>
          <p:nvPr/>
        </p:nvSpPr>
        <p:spPr>
          <a:xfrm>
            <a:off x="562805" y="1148459"/>
            <a:ext cx="10549954" cy="4808496"/>
          </a:xfrm>
          <a:prstGeom prst="rect">
            <a:avLst/>
          </a:prstGeom>
          <a:noFill/>
        </p:spPr>
        <p:txBody>
          <a:bodyPr wrap="square" rtlCol="0">
            <a:spAutoFit/>
          </a:bodyPr>
          <a:lstStyle/>
          <a:p>
            <a:pPr marL="457200" indent="-457200">
              <a:lnSpc>
                <a:spcPct val="150000"/>
              </a:lnSpc>
              <a:spcAft>
                <a:spcPts val="1200"/>
              </a:spcAft>
              <a:buFont typeface="+mj-lt"/>
              <a:buAutoNum type="arabicPeriod"/>
            </a:pPr>
            <a:r>
              <a:rPr lang="zh-CN" altLang="en-US" sz="2400" b="1" dirty="0">
                <a:latin typeface="微软雅黑" panose="020B0503020204020204" pitchFamily="34" charset="-122"/>
                <a:ea typeface="微软雅黑" panose="020B0503020204020204" pitchFamily="34" charset="-122"/>
              </a:rPr>
              <a:t>上课认真听</a:t>
            </a:r>
            <a:r>
              <a:rPr lang="zh-CN" altLang="en-US" sz="2000" dirty="0">
                <a:latin typeface="微软雅黑" panose="020B0503020204020204" pitchFamily="34" charset="-122"/>
                <a:ea typeface="微软雅黑" panose="020B0503020204020204" pitchFamily="34" charset="-122"/>
              </a:rPr>
              <a:t>。不要有“上课休息，回头看网课”的想法，因为这样做浪费了上课时间。</a:t>
            </a:r>
            <a:endParaRPr lang="en-CA" altLang="zh-CN" sz="20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lt"/>
              <a:buAutoNum type="arabicPeriod"/>
            </a:pPr>
            <a:r>
              <a:rPr lang="zh-CN" altLang="en-US" sz="2400" b="1" dirty="0">
                <a:latin typeface="微软雅黑" panose="020B0503020204020204" pitchFamily="34" charset="-122"/>
                <a:ea typeface="微软雅黑" panose="020B0503020204020204" pitchFamily="34" charset="-122"/>
              </a:rPr>
              <a:t>上课记笔记</a:t>
            </a:r>
            <a:r>
              <a:rPr lang="zh-CN" altLang="en-US" sz="2000" dirty="0">
                <a:latin typeface="微软雅黑" panose="020B0503020204020204" pitchFamily="34" charset="-122"/>
                <a:ea typeface="微软雅黑" panose="020B0503020204020204" pitchFamily="34" charset="-122"/>
              </a:rPr>
              <a:t>。不要相信你能记住所有知识，上课记笔记非常重要。</a:t>
            </a:r>
            <a:endParaRPr lang="en-CA" altLang="zh-CN" sz="20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lt"/>
              <a:buAutoNum type="arabicPeriod"/>
            </a:pPr>
            <a:r>
              <a:rPr lang="zh-CN" altLang="en-US" sz="2400" b="1" dirty="0">
                <a:latin typeface="微软雅黑" panose="020B0503020204020204" pitchFamily="34" charset="-122"/>
                <a:ea typeface="微软雅黑" panose="020B0503020204020204" pitchFamily="34" charset="-122"/>
              </a:rPr>
              <a:t>上课提问题</a:t>
            </a:r>
            <a:r>
              <a:rPr lang="zh-CN" altLang="en-US" sz="2000" dirty="0">
                <a:latin typeface="微软雅黑" panose="020B0503020204020204" pitchFamily="34" charset="-122"/>
                <a:ea typeface="微软雅黑" panose="020B0503020204020204" pitchFamily="34" charset="-122"/>
              </a:rPr>
              <a:t>。上课有任何问题，及时提出自己的疑问。不要怕社死，因为大概率你脑子的问题也是大多数同学所疑虑的问题。上课提问题等于学雷锋。</a:t>
            </a:r>
            <a:endParaRPr lang="en-CA" altLang="zh-CN" sz="20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lt"/>
              <a:buAutoNum type="arabicPeriod"/>
            </a:pPr>
            <a:r>
              <a:rPr lang="zh-CN" altLang="en-US" sz="2400" b="1" dirty="0">
                <a:latin typeface="微软雅黑" panose="020B0503020204020204" pitchFamily="34" charset="-122"/>
                <a:ea typeface="微软雅黑" panose="020B0503020204020204" pitchFamily="34" charset="-122"/>
              </a:rPr>
              <a:t>课后花时间消化课堂内容</a:t>
            </a:r>
            <a:r>
              <a:rPr lang="zh-CN" altLang="en-US" sz="2000" dirty="0">
                <a:latin typeface="微软雅黑" panose="020B0503020204020204" pitchFamily="34" charset="-122"/>
                <a:ea typeface="微软雅黑" panose="020B0503020204020204" pitchFamily="34" charset="-122"/>
              </a:rPr>
              <a:t>。针对不理解的地方，借助网络、书籍等资源，及时解决掉自己的疑虑。也欢迎课后联系我讨论问题。</a:t>
            </a:r>
            <a:endParaRPr lang="en-CA" altLang="zh-CN" sz="20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lt"/>
              <a:buAutoNum type="arabicPeriod"/>
            </a:pPr>
            <a:r>
              <a:rPr lang="zh-CN" altLang="en-US" sz="2400" b="1" dirty="0">
                <a:latin typeface="微软雅黑" panose="020B0503020204020204" pitchFamily="34" charset="-122"/>
                <a:ea typeface="微软雅黑" panose="020B0503020204020204" pitchFamily="34" charset="-122"/>
              </a:rPr>
              <a:t>动手写代码</a:t>
            </a:r>
            <a:r>
              <a:rPr lang="zh-CN" altLang="en-US" sz="2000" dirty="0">
                <a:latin typeface="微软雅黑" panose="020B0503020204020204" pitchFamily="34" charset="-122"/>
                <a:ea typeface="微软雅黑" panose="020B0503020204020204" pitchFamily="34" charset="-122"/>
              </a:rPr>
              <a:t>。机器学习是一门应用很强的课程，仅仅纸上谈兵很难理解各类模型的精髓。鼓励同学参加各类机器学习、人工智能等各种类型竞赛。</a:t>
            </a:r>
            <a:endParaRPr lang="en-CA" altLang="zh-CN" sz="2000"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6E85F6D2-49DF-4523-B383-7703552318BF}"/>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79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0346" y="1721510"/>
            <a:ext cx="8071440" cy="3077766"/>
          </a:xfrm>
          <a:prstGeom prst="rect">
            <a:avLst/>
          </a:prstGeom>
          <a:noFill/>
        </p:spPr>
        <p:txBody>
          <a:bodyPr wrap="none" rtlCol="0">
            <a:spAutoFit/>
          </a:bodyPr>
          <a:lstStyle/>
          <a:p>
            <a:pPr marL="342900" indent="-342900">
              <a:spcBef>
                <a:spcPts val="1200"/>
              </a:spcBef>
              <a:buFont typeface="Arial" panose="020B0604020202020204" pitchFamily="34" charset="0"/>
              <a:buChar char="•"/>
            </a:pPr>
            <a:r>
              <a:rPr lang="zh-CN" altLang="en-US" sz="2400" b="1" dirty="0">
                <a:ea typeface="微软雅黑" panose="020B0503020204020204" pitchFamily="34" charset="-122"/>
              </a:rPr>
              <a:t>知识目标</a:t>
            </a:r>
            <a:endParaRPr lang="en-US" altLang="zh-CN" sz="2400" b="1" dirty="0">
              <a:ea typeface="微软雅黑" panose="020B0503020204020204" pitchFamily="34" charset="-122"/>
            </a:endParaRPr>
          </a:p>
          <a:p>
            <a:pPr marL="800100" lvl="1" indent="-342900">
              <a:spcBef>
                <a:spcPts val="1200"/>
              </a:spcBef>
              <a:buFont typeface="Wingdings" panose="05000000000000000000" pitchFamily="2" charset="2"/>
              <a:buChar char="ü"/>
            </a:pPr>
            <a:r>
              <a:rPr lang="zh-CN" altLang="en-US" sz="2400" dirty="0">
                <a:ea typeface="楷体" panose="02010609060101010101" pitchFamily="49" charset="-122"/>
              </a:rPr>
              <a:t>了解机器学习使用场景和机器学习能够解决的问题。</a:t>
            </a:r>
            <a:endParaRPr lang="en-US" altLang="zh-CN" sz="2400" dirty="0">
              <a:ea typeface="楷体" panose="02010609060101010101" pitchFamily="49" charset="-122"/>
            </a:endParaRPr>
          </a:p>
          <a:p>
            <a:pPr marL="800100" lvl="1" indent="-342900">
              <a:spcBef>
                <a:spcPts val="1200"/>
              </a:spcBef>
              <a:buFont typeface="Wingdings" panose="05000000000000000000" pitchFamily="2" charset="2"/>
              <a:buChar char="ü"/>
            </a:pPr>
            <a:r>
              <a:rPr lang="zh-CN" altLang="en-US" sz="2400" dirty="0">
                <a:ea typeface="楷体" panose="02010609060101010101" pitchFamily="49" charset="-122"/>
              </a:rPr>
              <a:t>掌握主流机器学习算法。</a:t>
            </a:r>
            <a:endParaRPr lang="en-US" altLang="zh-CN" sz="2400" dirty="0">
              <a:ea typeface="楷体" panose="02010609060101010101" pitchFamily="49" charset="-122"/>
            </a:endParaRPr>
          </a:p>
          <a:p>
            <a:pPr marL="342900" indent="-342900">
              <a:spcBef>
                <a:spcPts val="1200"/>
              </a:spcBef>
              <a:buFont typeface="Arial" panose="020B0604020202020204" pitchFamily="34" charset="0"/>
              <a:buChar char="•"/>
            </a:pPr>
            <a:r>
              <a:rPr lang="zh-CN" altLang="en-US" sz="2400" b="1" dirty="0">
                <a:ea typeface="微软雅黑" panose="020B0503020204020204" pitchFamily="34" charset="-122"/>
              </a:rPr>
              <a:t>能力目标</a:t>
            </a:r>
            <a:endParaRPr lang="en-US" altLang="zh-CN" sz="2400" b="1" dirty="0">
              <a:ea typeface="微软雅黑" panose="020B0503020204020204" pitchFamily="34" charset="-122"/>
            </a:endParaRPr>
          </a:p>
          <a:p>
            <a:pPr marL="800100" lvl="1" indent="-342900">
              <a:spcBef>
                <a:spcPts val="1200"/>
              </a:spcBef>
              <a:buFont typeface="Wingdings" panose="05000000000000000000" pitchFamily="2" charset="2"/>
              <a:buChar char="ü"/>
            </a:pPr>
            <a:r>
              <a:rPr lang="zh-CN" altLang="en-US" sz="2400" dirty="0">
                <a:ea typeface="KaiTi" panose="02010609060101010101" pitchFamily="49" charset="-122"/>
              </a:rPr>
              <a:t>能够使用</a:t>
            </a:r>
            <a:r>
              <a:rPr lang="en-CA" altLang="zh-CN" sz="2400" dirty="0">
                <a:ea typeface="KaiTi" panose="02010609060101010101" pitchFamily="49" charset="-122"/>
              </a:rPr>
              <a:t>Python</a:t>
            </a:r>
            <a:r>
              <a:rPr lang="zh-CN" altLang="en-US" sz="2400" dirty="0">
                <a:ea typeface="KaiTi" panose="02010609060101010101" pitchFamily="49" charset="-122"/>
              </a:rPr>
              <a:t>写代码实现机器学习算法。</a:t>
            </a:r>
            <a:endParaRPr lang="en-US" altLang="zh-CN" sz="2400" dirty="0">
              <a:ea typeface="KaiTi" panose="02010609060101010101" pitchFamily="49" charset="-122"/>
            </a:endParaRPr>
          </a:p>
          <a:p>
            <a:pPr marL="800100" lvl="1" indent="-342900">
              <a:spcBef>
                <a:spcPts val="1200"/>
              </a:spcBef>
              <a:buFont typeface="Wingdings" panose="05000000000000000000" pitchFamily="2" charset="2"/>
              <a:buChar char="ü"/>
            </a:pPr>
            <a:r>
              <a:rPr lang="zh-CN" altLang="en-US" sz="2400" dirty="0">
                <a:ea typeface="KaiTi" panose="02010609060101010101" pitchFamily="49" charset="-122"/>
              </a:rPr>
              <a:t>能够跟踪机器学习领域最新科研进展。</a:t>
            </a:r>
            <a:endParaRPr lang="en-US" altLang="zh-CN" sz="2400" dirty="0">
              <a:ea typeface="KaiTi" panose="02010609060101010101" pitchFamily="49" charset="-122"/>
            </a:endParaRPr>
          </a:p>
        </p:txBody>
      </p:sp>
      <p:sp>
        <p:nvSpPr>
          <p:cNvPr id="16" name="文本框 15">
            <a:extLst>
              <a:ext uri="{FF2B5EF4-FFF2-40B4-BE49-F238E27FC236}">
                <a16:creationId xmlns:a16="http://schemas.microsoft.com/office/drawing/2014/main" id="{8FCA89A6-B476-416E-9DE8-A0E52178780F}"/>
              </a:ext>
            </a:extLst>
          </p:cNvPr>
          <p:cNvSpPr txBox="1"/>
          <p:nvPr/>
        </p:nvSpPr>
        <p:spPr>
          <a:xfrm>
            <a:off x="359911" y="83237"/>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课程目标</a:t>
            </a:r>
            <a:endParaRPr lang="en-US" altLang="zh-CN" sz="3200" b="1" dirty="0">
              <a:solidFill>
                <a:srgbClr val="0A0AE6"/>
              </a:solidFill>
              <a:ea typeface="微软雅黑" panose="020B0503020204020204" pitchFamily="34" charset="-122"/>
            </a:endParaRPr>
          </a:p>
        </p:txBody>
      </p:sp>
      <p:cxnSp>
        <p:nvCxnSpPr>
          <p:cNvPr id="6" name="直接连接符 5">
            <a:extLst>
              <a:ext uri="{FF2B5EF4-FFF2-40B4-BE49-F238E27FC236}">
                <a16:creationId xmlns:a16="http://schemas.microsoft.com/office/drawing/2014/main" id="{807C1CA4-3B44-4F2F-8A5A-4EFC313AA36D}"/>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30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70CE660A-36DB-4D35-92D2-C06ACD9B0102}"/>
              </a:ext>
            </a:extLst>
          </p:cNvPr>
          <p:cNvSpPr/>
          <p:nvPr/>
        </p:nvSpPr>
        <p:spPr>
          <a:xfrm>
            <a:off x="621008" y="2224657"/>
            <a:ext cx="6400800" cy="540000"/>
          </a:xfrm>
          <a:prstGeom prst="round2DiagRect">
            <a:avLst/>
          </a:prstGeom>
          <a:solidFill>
            <a:srgbClr val="6C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59911" y="65112"/>
            <a:ext cx="7613584" cy="584775"/>
          </a:xfrm>
          <a:prstGeom prst="rect">
            <a:avLst/>
          </a:prstGeom>
          <a:noFill/>
        </p:spPr>
        <p:txBody>
          <a:bodyPr wrap="square" rtlCol="0">
            <a:spAutoFit/>
          </a:bodyPr>
          <a:lstStyle/>
          <a:p>
            <a:r>
              <a:rPr lang="en-CA" altLang="zh-CN" sz="3200" b="1" dirty="0">
                <a:solidFill>
                  <a:srgbClr val="0A05DF"/>
                </a:solidFill>
                <a:latin typeface="微软雅黑" panose="020B0503020204020204" pitchFamily="34" charset="-122"/>
                <a:ea typeface="微软雅黑" panose="020B0503020204020204" pitchFamily="34" charset="-122"/>
              </a:rPr>
              <a:t>2</a:t>
            </a:r>
            <a:r>
              <a:rPr lang="en-US" altLang="zh-CN" sz="3200" b="1" dirty="0">
                <a:solidFill>
                  <a:srgbClr val="0A05DF"/>
                </a:solidFill>
                <a:latin typeface="微软雅黑" panose="020B0503020204020204" pitchFamily="34" charset="-122"/>
                <a:ea typeface="微软雅黑" panose="020B0503020204020204" pitchFamily="34" charset="-122"/>
              </a:rPr>
              <a:t>. </a:t>
            </a:r>
            <a:r>
              <a:rPr lang="zh-CN" altLang="en-US" sz="3200" b="1" dirty="0">
                <a:solidFill>
                  <a:srgbClr val="0A05DF"/>
                </a:solidFill>
                <a:latin typeface="微软雅黑" panose="020B0503020204020204" pitchFamily="34" charset="-122"/>
                <a:ea typeface="微软雅黑" panose="020B0503020204020204" pitchFamily="34" charset="-122"/>
              </a:rPr>
              <a:t>人工智能与机器学习的定义</a:t>
            </a:r>
            <a:endParaRPr lang="en-US" altLang="zh-CN" sz="3200" b="1" dirty="0">
              <a:solidFill>
                <a:srgbClr val="0A05D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1008" y="1363530"/>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课程介绍</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solidFill>
                  <a:schemeClr val="bg1"/>
                </a:solidFill>
                <a:latin typeface="微软雅黑" panose="020B0503020204020204" pitchFamily="34" charset="-122"/>
                <a:ea typeface="微软雅黑" panose="020B0503020204020204" pitchFamily="34" charset="-122"/>
              </a:rPr>
              <a:t>人工智能与机器学习的定义</a:t>
            </a:r>
            <a:endParaRPr lang="en-CA" altLang="zh-CN" sz="2800" b="1"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机器学习的应用</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机器学习与统计学、人类学习的区别</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机器学习的分类</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机器学习术语与项目流程</a:t>
            </a:r>
            <a:endParaRPr lang="en-US" altLang="zh-CN" sz="28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95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70898"/>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pic>
        <p:nvPicPr>
          <p:cNvPr id="9" name="图片 8">
            <a:extLst>
              <a:ext uri="{FF2B5EF4-FFF2-40B4-BE49-F238E27FC236}">
                <a16:creationId xmlns:a16="http://schemas.microsoft.com/office/drawing/2014/main" id="{412C7355-B3A3-4A85-B022-2CFD0448CB7E}"/>
              </a:ext>
            </a:extLst>
          </p:cNvPr>
          <p:cNvPicPr>
            <a:picLocks noChangeAspect="1"/>
          </p:cNvPicPr>
          <p:nvPr/>
        </p:nvPicPr>
        <p:blipFill>
          <a:blip r:embed="rId2"/>
          <a:stretch>
            <a:fillRect/>
          </a:stretch>
        </p:blipFill>
        <p:spPr>
          <a:xfrm>
            <a:off x="680378" y="3886846"/>
            <a:ext cx="3039277" cy="2308748"/>
          </a:xfrm>
          <a:prstGeom prst="rect">
            <a:avLst/>
          </a:prstGeom>
        </p:spPr>
      </p:pic>
      <p:pic>
        <p:nvPicPr>
          <p:cNvPr id="10" name="图片 9">
            <a:extLst>
              <a:ext uri="{FF2B5EF4-FFF2-40B4-BE49-F238E27FC236}">
                <a16:creationId xmlns:a16="http://schemas.microsoft.com/office/drawing/2014/main" id="{483BD5B0-6DBA-44C7-94AA-9DC5CEBA5D03}"/>
              </a:ext>
            </a:extLst>
          </p:cNvPr>
          <p:cNvPicPr>
            <a:picLocks noChangeAspect="1"/>
          </p:cNvPicPr>
          <p:nvPr/>
        </p:nvPicPr>
        <p:blipFill>
          <a:blip r:embed="rId3"/>
          <a:stretch>
            <a:fillRect/>
          </a:stretch>
        </p:blipFill>
        <p:spPr>
          <a:xfrm>
            <a:off x="4322705" y="1524000"/>
            <a:ext cx="3279082" cy="2171700"/>
          </a:xfrm>
          <a:prstGeom prst="rect">
            <a:avLst/>
          </a:prstGeom>
        </p:spPr>
      </p:pic>
      <p:pic>
        <p:nvPicPr>
          <p:cNvPr id="11" name="图片 10">
            <a:extLst>
              <a:ext uri="{FF2B5EF4-FFF2-40B4-BE49-F238E27FC236}">
                <a16:creationId xmlns:a16="http://schemas.microsoft.com/office/drawing/2014/main" id="{BD88FE3E-25C7-4001-9582-A5AE59B1A5C8}"/>
              </a:ext>
            </a:extLst>
          </p:cNvPr>
          <p:cNvPicPr>
            <a:picLocks noChangeAspect="1"/>
          </p:cNvPicPr>
          <p:nvPr/>
        </p:nvPicPr>
        <p:blipFill rotWithShape="1">
          <a:blip r:embed="rId4"/>
          <a:srcRect t="2348" b="2684"/>
          <a:stretch/>
        </p:blipFill>
        <p:spPr>
          <a:xfrm>
            <a:off x="680377" y="1524000"/>
            <a:ext cx="3039277" cy="2336800"/>
          </a:xfrm>
          <a:prstGeom prst="rect">
            <a:avLst/>
          </a:prstGeom>
        </p:spPr>
      </p:pic>
      <p:pic>
        <p:nvPicPr>
          <p:cNvPr id="12" name="图片 11">
            <a:extLst>
              <a:ext uri="{FF2B5EF4-FFF2-40B4-BE49-F238E27FC236}">
                <a16:creationId xmlns:a16="http://schemas.microsoft.com/office/drawing/2014/main" id="{1255C3BF-79F4-4C49-91B5-F0A493151715}"/>
              </a:ext>
            </a:extLst>
          </p:cNvPr>
          <p:cNvPicPr>
            <a:picLocks noChangeAspect="1"/>
          </p:cNvPicPr>
          <p:nvPr/>
        </p:nvPicPr>
        <p:blipFill>
          <a:blip r:embed="rId5"/>
          <a:stretch>
            <a:fillRect/>
          </a:stretch>
        </p:blipFill>
        <p:spPr>
          <a:xfrm>
            <a:off x="4322705" y="3826480"/>
            <a:ext cx="3279082" cy="2396545"/>
          </a:xfrm>
          <a:prstGeom prst="rect">
            <a:avLst/>
          </a:prstGeom>
        </p:spPr>
      </p:pic>
      <p:sp>
        <p:nvSpPr>
          <p:cNvPr id="3" name="文本框 2">
            <a:extLst>
              <a:ext uri="{FF2B5EF4-FFF2-40B4-BE49-F238E27FC236}">
                <a16:creationId xmlns:a16="http://schemas.microsoft.com/office/drawing/2014/main" id="{30CBF121-C297-48F6-8470-97222ECED0CD}"/>
              </a:ext>
            </a:extLst>
          </p:cNvPr>
          <p:cNvSpPr txBox="1"/>
          <p:nvPr/>
        </p:nvSpPr>
        <p:spPr>
          <a:xfrm>
            <a:off x="1658471" y="6264883"/>
            <a:ext cx="1053622" cy="461665"/>
          </a:xfrm>
          <a:prstGeom prst="rect">
            <a:avLst/>
          </a:prstGeom>
          <a:noFill/>
        </p:spPr>
        <p:txBody>
          <a:bodyPr wrap="none" rtlCol="0">
            <a:spAutoFit/>
          </a:bodyPr>
          <a:lstStyle/>
          <a:p>
            <a:r>
              <a:rPr lang="en-CA" sz="2400" dirty="0"/>
              <a:t>Robots</a:t>
            </a:r>
          </a:p>
        </p:txBody>
      </p:sp>
      <p:sp>
        <p:nvSpPr>
          <p:cNvPr id="17" name="文本框 16">
            <a:extLst>
              <a:ext uri="{FF2B5EF4-FFF2-40B4-BE49-F238E27FC236}">
                <a16:creationId xmlns:a16="http://schemas.microsoft.com/office/drawing/2014/main" id="{65F5EDB7-2A9E-4BB0-8FCD-387E6E451BC4}"/>
              </a:ext>
            </a:extLst>
          </p:cNvPr>
          <p:cNvSpPr txBox="1"/>
          <p:nvPr/>
        </p:nvSpPr>
        <p:spPr>
          <a:xfrm>
            <a:off x="4939080" y="6260122"/>
            <a:ext cx="2313839" cy="461665"/>
          </a:xfrm>
          <a:prstGeom prst="rect">
            <a:avLst/>
          </a:prstGeom>
          <a:noFill/>
        </p:spPr>
        <p:txBody>
          <a:bodyPr wrap="none" rtlCol="0">
            <a:spAutoFit/>
          </a:bodyPr>
          <a:lstStyle/>
          <a:p>
            <a:r>
              <a:rPr lang="en-CA" sz="2400" dirty="0"/>
              <a:t>Robots in movies</a:t>
            </a:r>
          </a:p>
        </p:txBody>
      </p:sp>
      <p:sp>
        <p:nvSpPr>
          <p:cNvPr id="19" name="文本框 18">
            <a:extLst>
              <a:ext uri="{FF2B5EF4-FFF2-40B4-BE49-F238E27FC236}">
                <a16:creationId xmlns:a16="http://schemas.microsoft.com/office/drawing/2014/main" id="{4893584F-C542-467D-8539-4772AA4C3239}"/>
              </a:ext>
            </a:extLst>
          </p:cNvPr>
          <p:cNvSpPr txBox="1"/>
          <p:nvPr/>
        </p:nvSpPr>
        <p:spPr>
          <a:xfrm>
            <a:off x="9188824" y="6267344"/>
            <a:ext cx="1854162" cy="461665"/>
          </a:xfrm>
          <a:prstGeom prst="rect">
            <a:avLst/>
          </a:prstGeom>
          <a:noFill/>
        </p:spPr>
        <p:txBody>
          <a:bodyPr wrap="none" rtlCol="0">
            <a:spAutoFit/>
          </a:bodyPr>
          <a:lstStyle/>
          <a:p>
            <a:r>
              <a:rPr lang="en-CA" sz="2400" dirty="0"/>
              <a:t>Robot </a:t>
            </a:r>
            <a:r>
              <a:rPr lang="en-CA" sz="2400" dirty="0" err="1"/>
              <a:t>Ameca</a:t>
            </a:r>
            <a:endParaRPr lang="en-CA" sz="2400" dirty="0"/>
          </a:p>
        </p:txBody>
      </p:sp>
      <p:pic>
        <p:nvPicPr>
          <p:cNvPr id="1030" name="Picture 6" descr="'World's most advanced,' realistic robot will terrify you">
            <a:extLst>
              <a:ext uri="{FF2B5EF4-FFF2-40B4-BE49-F238E27FC236}">
                <a16:creationId xmlns:a16="http://schemas.microsoft.com/office/drawing/2014/main" id="{EA2F8A03-E297-4FE6-9F55-8C697E8CB1D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811"/>
          <a:stretch/>
        </p:blipFill>
        <p:spPr bwMode="auto">
          <a:xfrm>
            <a:off x="8122772" y="3826479"/>
            <a:ext cx="3279082" cy="23691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world’s most advanced,’ realistic robot is here to terrify you">
            <a:extLst>
              <a:ext uri="{FF2B5EF4-FFF2-40B4-BE49-F238E27FC236}">
                <a16:creationId xmlns:a16="http://schemas.microsoft.com/office/drawing/2014/main" id="{4B68AF6A-D779-44E6-8F91-24670B8A0D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2771" y="1527534"/>
            <a:ext cx="3272311" cy="217952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a:extLst>
              <a:ext uri="{FF2B5EF4-FFF2-40B4-BE49-F238E27FC236}">
                <a16:creationId xmlns:a16="http://schemas.microsoft.com/office/drawing/2014/main" id="{4E8CEC94-F08E-420C-853D-F03B3AFC1E6E}"/>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637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61567"/>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sp>
        <p:nvSpPr>
          <p:cNvPr id="2" name="矩形 1">
            <a:extLst>
              <a:ext uri="{FF2B5EF4-FFF2-40B4-BE49-F238E27FC236}">
                <a16:creationId xmlns:a16="http://schemas.microsoft.com/office/drawing/2014/main" id="{AC5DDAD2-6DE4-4C5F-9AF7-A3C33CB22FA8}"/>
              </a:ext>
            </a:extLst>
          </p:cNvPr>
          <p:cNvSpPr/>
          <p:nvPr/>
        </p:nvSpPr>
        <p:spPr>
          <a:xfrm>
            <a:off x="398929" y="1268090"/>
            <a:ext cx="11394141" cy="830997"/>
          </a:xfrm>
          <a:prstGeom prst="rect">
            <a:avLst/>
          </a:prstGeom>
        </p:spPr>
        <p:txBody>
          <a:bodyPr wrap="square">
            <a:spAutoFit/>
          </a:bodyPr>
          <a:lstStyle/>
          <a:p>
            <a:r>
              <a:rPr lang="en-CA" sz="2400" dirty="0" err="1">
                <a:solidFill>
                  <a:srgbClr val="000000"/>
                </a:solidFill>
              </a:rPr>
              <a:t>ChatGPT</a:t>
            </a:r>
            <a:r>
              <a:rPr lang="en-CA" sz="2400" dirty="0">
                <a:solidFill>
                  <a:srgbClr val="000000"/>
                </a:solidFill>
              </a:rPr>
              <a:t> is a natural language </a:t>
            </a:r>
            <a:r>
              <a:rPr lang="en-CA" sz="2400" dirty="0">
                <a:hlinkClick r:id="rId2"/>
              </a:rPr>
              <a:t>AI chatbot</a:t>
            </a:r>
            <a:r>
              <a:rPr lang="en-CA" sz="2400" dirty="0">
                <a:solidFill>
                  <a:srgbClr val="000000"/>
                </a:solidFill>
              </a:rPr>
              <a:t>. At its most basic, that means you can ask it any question, and it will answer.</a:t>
            </a:r>
            <a:endParaRPr lang="en-CA" sz="2400" dirty="0"/>
          </a:p>
        </p:txBody>
      </p:sp>
      <p:pic>
        <p:nvPicPr>
          <p:cNvPr id="2050" name="Picture 2" descr="ChatGPT is a GPT-3 chatbot from OpenAI that you can test now">
            <a:extLst>
              <a:ext uri="{FF2B5EF4-FFF2-40B4-BE49-F238E27FC236}">
                <a16:creationId xmlns:a16="http://schemas.microsoft.com/office/drawing/2014/main" id="{80B6BC5C-8307-48F9-9C4A-452DCC9260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92"/>
          <a:stretch/>
        </p:blipFill>
        <p:spPr bwMode="auto">
          <a:xfrm>
            <a:off x="761999" y="2190367"/>
            <a:ext cx="10112187" cy="45314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518ADB5D-7D25-4D9F-83D9-F2305A5EF736}"/>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22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52235"/>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pic>
        <p:nvPicPr>
          <p:cNvPr id="9" name="图片 8">
            <a:extLst>
              <a:ext uri="{FF2B5EF4-FFF2-40B4-BE49-F238E27FC236}">
                <a16:creationId xmlns:a16="http://schemas.microsoft.com/office/drawing/2014/main" id="{4243B673-503A-40A6-B7E5-227D3A169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74" y="948859"/>
            <a:ext cx="8818269" cy="5818682"/>
          </a:xfrm>
          <a:prstGeom prst="rect">
            <a:avLst/>
          </a:prstGeom>
        </p:spPr>
      </p:pic>
      <p:cxnSp>
        <p:nvCxnSpPr>
          <p:cNvPr id="5" name="直接连接符 4">
            <a:extLst>
              <a:ext uri="{FF2B5EF4-FFF2-40B4-BE49-F238E27FC236}">
                <a16:creationId xmlns:a16="http://schemas.microsoft.com/office/drawing/2014/main" id="{FA4A1CEE-6DA5-4111-AC58-DFE30B8924F6}"/>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351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24245"/>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pic>
        <p:nvPicPr>
          <p:cNvPr id="3" name="图片 2">
            <a:extLst>
              <a:ext uri="{FF2B5EF4-FFF2-40B4-BE49-F238E27FC236}">
                <a16:creationId xmlns:a16="http://schemas.microsoft.com/office/drawing/2014/main" id="{120CE456-C1EA-4BFE-8649-4517562CC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771" y="920824"/>
            <a:ext cx="8416458" cy="5807443"/>
          </a:xfrm>
          <a:prstGeom prst="rect">
            <a:avLst/>
          </a:prstGeom>
        </p:spPr>
      </p:pic>
      <p:cxnSp>
        <p:nvCxnSpPr>
          <p:cNvPr id="5" name="直接连接符 4">
            <a:extLst>
              <a:ext uri="{FF2B5EF4-FFF2-40B4-BE49-F238E27FC236}">
                <a16:creationId xmlns:a16="http://schemas.microsoft.com/office/drawing/2014/main" id="{83082CD3-C536-4704-BCD9-1A7AD1E1B549}"/>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84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80228"/>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pic>
        <p:nvPicPr>
          <p:cNvPr id="9" name="图片 8">
            <a:extLst>
              <a:ext uri="{FF2B5EF4-FFF2-40B4-BE49-F238E27FC236}">
                <a16:creationId xmlns:a16="http://schemas.microsoft.com/office/drawing/2014/main" id="{B115C3EE-C14C-4503-A44F-1CFA33707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493" y="1032710"/>
            <a:ext cx="7457854" cy="5714460"/>
          </a:xfrm>
          <a:prstGeom prst="rect">
            <a:avLst/>
          </a:prstGeom>
        </p:spPr>
      </p:pic>
      <p:cxnSp>
        <p:nvCxnSpPr>
          <p:cNvPr id="5" name="直接连接符 4">
            <a:extLst>
              <a:ext uri="{FF2B5EF4-FFF2-40B4-BE49-F238E27FC236}">
                <a16:creationId xmlns:a16="http://schemas.microsoft.com/office/drawing/2014/main" id="{4EBDF7A5-2F9C-40F9-85C6-64D7F27D9DE9}"/>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627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52237"/>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sp>
        <p:nvSpPr>
          <p:cNvPr id="2" name="矩形 1">
            <a:extLst>
              <a:ext uri="{FF2B5EF4-FFF2-40B4-BE49-F238E27FC236}">
                <a16:creationId xmlns:a16="http://schemas.microsoft.com/office/drawing/2014/main" id="{49716E91-0C3B-424E-9FD6-CD8975B5123B}"/>
              </a:ext>
            </a:extLst>
          </p:cNvPr>
          <p:cNvSpPr/>
          <p:nvPr/>
        </p:nvSpPr>
        <p:spPr>
          <a:xfrm>
            <a:off x="1255059" y="1815254"/>
            <a:ext cx="9206753" cy="1815882"/>
          </a:xfrm>
          <a:prstGeom prst="rect">
            <a:avLst/>
          </a:prstGeom>
        </p:spPr>
        <p:txBody>
          <a:bodyPr wrap="square">
            <a:spAutoFit/>
          </a:bodyPr>
          <a:lstStyle/>
          <a:p>
            <a:r>
              <a:rPr lang="en-CA" sz="2800" dirty="0"/>
              <a:t>A man and his son get into a terrible car crash. The father dies, and the boy is badly injured. In the hospital, the surgeon looks at the patient and exclaims, “I can’t operate on this boy, he’s my son!” How can this be</a:t>
            </a:r>
          </a:p>
        </p:txBody>
      </p:sp>
      <p:cxnSp>
        <p:nvCxnSpPr>
          <p:cNvPr id="5" name="直接连接符 4">
            <a:extLst>
              <a:ext uri="{FF2B5EF4-FFF2-40B4-BE49-F238E27FC236}">
                <a16:creationId xmlns:a16="http://schemas.microsoft.com/office/drawing/2014/main" id="{919FFC32-20C0-47F1-BBF4-1924882BB50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5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61567"/>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sp>
        <p:nvSpPr>
          <p:cNvPr id="2" name="文本框 1"/>
          <p:cNvSpPr txBox="1"/>
          <p:nvPr/>
        </p:nvSpPr>
        <p:spPr>
          <a:xfrm>
            <a:off x="512311" y="1265575"/>
            <a:ext cx="11679689" cy="3913059"/>
          </a:xfrm>
          <a:prstGeom prst="rect">
            <a:avLst/>
          </a:prstGeom>
          <a:noFill/>
        </p:spPr>
        <p:txBody>
          <a:bodyPr wrap="square" rtlCol="0">
            <a:spAutoFit/>
          </a:bodyPr>
          <a:lstStyle/>
          <a:p>
            <a:pPr>
              <a:lnSpc>
                <a:spcPct val="150000"/>
              </a:lnSpc>
            </a:pPr>
            <a:r>
              <a:rPr lang="en-CA" sz="2400" b="1" dirty="0"/>
              <a:t>Intelligence</a:t>
            </a:r>
            <a:r>
              <a:rPr lang="en-CA" sz="2400" dirty="0"/>
              <a:t> has been defined in many ways: the capacity for </a:t>
            </a:r>
            <a:r>
              <a:rPr lang="en-CA" sz="2400" b="1" dirty="0"/>
              <a:t>abstraction</a:t>
            </a:r>
            <a:r>
              <a:rPr lang="en-CA" sz="2400" dirty="0"/>
              <a:t>, </a:t>
            </a:r>
            <a:r>
              <a:rPr lang="en-CA" sz="2400" b="1" dirty="0"/>
              <a:t>logic</a:t>
            </a:r>
            <a:r>
              <a:rPr lang="en-CA" sz="2400" dirty="0"/>
              <a:t>, </a:t>
            </a:r>
            <a:r>
              <a:rPr lang="en-CA" sz="2400" b="1" dirty="0"/>
              <a:t>understanding</a:t>
            </a:r>
            <a:r>
              <a:rPr lang="en-CA" sz="2400" dirty="0"/>
              <a:t>, </a:t>
            </a:r>
            <a:r>
              <a:rPr lang="en-CA" sz="2400" b="1" dirty="0"/>
              <a:t>self-awareness</a:t>
            </a:r>
            <a:r>
              <a:rPr lang="en-CA" sz="2400" dirty="0"/>
              <a:t>, </a:t>
            </a:r>
            <a:r>
              <a:rPr lang="en-CA" sz="2400" b="1" dirty="0"/>
              <a:t>learning</a:t>
            </a:r>
            <a:r>
              <a:rPr lang="en-CA" sz="2400" dirty="0"/>
              <a:t>, </a:t>
            </a:r>
            <a:r>
              <a:rPr lang="en-CA" sz="2400" b="1" dirty="0"/>
              <a:t>emotional knowledge</a:t>
            </a:r>
            <a:r>
              <a:rPr lang="en-CA" sz="2400" dirty="0"/>
              <a:t>, </a:t>
            </a:r>
            <a:r>
              <a:rPr lang="en-CA" sz="2400" b="1" dirty="0"/>
              <a:t>reasoning</a:t>
            </a:r>
            <a:r>
              <a:rPr lang="en-CA" sz="2400" dirty="0"/>
              <a:t>, </a:t>
            </a:r>
            <a:r>
              <a:rPr lang="en-CA" sz="2400" b="1" dirty="0"/>
              <a:t>planning</a:t>
            </a:r>
            <a:r>
              <a:rPr lang="en-CA" sz="2400" dirty="0"/>
              <a:t>, </a:t>
            </a:r>
            <a:r>
              <a:rPr lang="en-CA" sz="2400" b="1" dirty="0"/>
              <a:t>creativity</a:t>
            </a:r>
            <a:r>
              <a:rPr lang="en-CA" sz="2400" dirty="0"/>
              <a:t>, </a:t>
            </a:r>
            <a:r>
              <a:rPr lang="en-CA" sz="2400" b="1" dirty="0"/>
              <a:t>critical thinking</a:t>
            </a:r>
            <a:r>
              <a:rPr lang="en-CA" sz="2400" dirty="0"/>
              <a:t>, and </a:t>
            </a:r>
            <a:r>
              <a:rPr lang="en-CA" sz="2400" b="1" dirty="0"/>
              <a:t>problem-solving</a:t>
            </a:r>
            <a:r>
              <a:rPr lang="en-CA" sz="2400" dirty="0"/>
              <a:t>. </a:t>
            </a:r>
          </a:p>
          <a:p>
            <a:pPr>
              <a:lnSpc>
                <a:spcPct val="150000"/>
              </a:lnSpc>
            </a:pPr>
            <a:endParaRPr lang="en-CA" sz="2400" dirty="0"/>
          </a:p>
          <a:p>
            <a:pPr>
              <a:lnSpc>
                <a:spcPct val="150000"/>
              </a:lnSpc>
            </a:pPr>
            <a:r>
              <a:rPr lang="en-CA" sz="2400" dirty="0"/>
              <a:t>More generally, it can be described as the ability to </a:t>
            </a:r>
            <a:r>
              <a:rPr lang="en-CA" sz="2400" b="1" dirty="0"/>
              <a:t>perceive</a:t>
            </a:r>
            <a:r>
              <a:rPr lang="en-CA" sz="2400" dirty="0"/>
              <a:t> or </a:t>
            </a:r>
            <a:r>
              <a:rPr lang="en-CA" sz="2400" b="1" dirty="0"/>
              <a:t>infer information</a:t>
            </a:r>
            <a:r>
              <a:rPr lang="en-CA" sz="2400" dirty="0"/>
              <a:t>, and to retain it as knowledge to be applied towards adaptive behaviors within an environment or context.</a:t>
            </a:r>
          </a:p>
        </p:txBody>
      </p:sp>
      <p:cxnSp>
        <p:nvCxnSpPr>
          <p:cNvPr id="5" name="直接连接符 4">
            <a:extLst>
              <a:ext uri="{FF2B5EF4-FFF2-40B4-BE49-F238E27FC236}">
                <a16:creationId xmlns:a16="http://schemas.microsoft.com/office/drawing/2014/main" id="{BAB04D0C-CDCC-4255-A23B-F6955A90F36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23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65112"/>
            <a:ext cx="7613584" cy="584775"/>
          </a:xfrm>
          <a:prstGeom prst="rect">
            <a:avLst/>
          </a:prstGeom>
          <a:noFill/>
        </p:spPr>
        <p:txBody>
          <a:bodyPr wrap="square" rtlCol="0">
            <a:spAutoFit/>
          </a:bodyPr>
          <a:lstStyle/>
          <a:p>
            <a:r>
              <a:rPr lang="zh-CN" altLang="en-US" sz="3200" b="1" dirty="0">
                <a:solidFill>
                  <a:srgbClr val="0A05DF"/>
                </a:solidFill>
                <a:ea typeface="微软雅黑" panose="020B0503020204020204" pitchFamily="34" charset="-122"/>
              </a:rPr>
              <a:t>目录</a:t>
            </a:r>
            <a:endParaRPr lang="en-US" altLang="zh-CN" sz="3200" b="1" dirty="0">
              <a:solidFill>
                <a:srgbClr val="0A05DF"/>
              </a:solidFill>
              <a:ea typeface="微软雅黑" panose="020B0503020204020204" pitchFamily="34" charset="-122"/>
            </a:endParaRPr>
          </a:p>
        </p:txBody>
      </p:sp>
      <p:sp>
        <p:nvSpPr>
          <p:cNvPr id="2" name="文本框 1"/>
          <p:cNvSpPr txBox="1"/>
          <p:nvPr/>
        </p:nvSpPr>
        <p:spPr>
          <a:xfrm>
            <a:off x="483355" y="1280546"/>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课程介绍</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人工智能与机器学习的定义</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机器学习的应用</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机器学习与统计学、人类学习的区别</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机器学习的分类</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机器学习术语与项目流程</a:t>
            </a:r>
            <a:endParaRPr lang="en-US" altLang="zh-CN" sz="28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208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52237"/>
            <a:ext cx="7613584" cy="584775"/>
          </a:xfrm>
          <a:prstGeom prst="rect">
            <a:avLst/>
          </a:prstGeom>
          <a:noFill/>
        </p:spPr>
        <p:txBody>
          <a:bodyPr wrap="square" rtlCol="0">
            <a:spAutoFit/>
          </a:bodyPr>
          <a:lstStyle/>
          <a:p>
            <a:r>
              <a:rPr lang="en-US" altLang="zh-CN" sz="3200" b="1" dirty="0">
                <a:solidFill>
                  <a:srgbClr val="0A0AE6"/>
                </a:solidFill>
              </a:rPr>
              <a:t>Artificial Intelligence</a:t>
            </a:r>
          </a:p>
        </p:txBody>
      </p:sp>
      <p:sp>
        <p:nvSpPr>
          <p:cNvPr id="2" name="文本框 1"/>
          <p:cNvSpPr txBox="1"/>
          <p:nvPr/>
        </p:nvSpPr>
        <p:spPr>
          <a:xfrm>
            <a:off x="532650" y="1244318"/>
            <a:ext cx="11126699" cy="3913059"/>
          </a:xfrm>
          <a:prstGeom prst="rect">
            <a:avLst/>
          </a:prstGeom>
          <a:noFill/>
        </p:spPr>
        <p:txBody>
          <a:bodyPr wrap="square" rtlCol="0">
            <a:spAutoFit/>
          </a:bodyPr>
          <a:lstStyle/>
          <a:p>
            <a:pPr>
              <a:lnSpc>
                <a:spcPct val="150000"/>
              </a:lnSpc>
            </a:pPr>
            <a:r>
              <a:rPr lang="en-CA" sz="2400" b="1" dirty="0"/>
              <a:t>Artificial intelligence</a:t>
            </a:r>
            <a:r>
              <a:rPr lang="en-CA" sz="2400" dirty="0"/>
              <a:t> (</a:t>
            </a:r>
            <a:r>
              <a:rPr lang="en-CA" sz="2400" b="1" dirty="0"/>
              <a:t>AI</a:t>
            </a:r>
            <a:r>
              <a:rPr lang="en-CA" sz="2400" dirty="0"/>
              <a:t>) is intelligence (perceiving, synthesizing, and inferring information) demonstrated by machines, as opposed to intelligence displayed by animals and humans.</a:t>
            </a:r>
          </a:p>
          <a:p>
            <a:pPr>
              <a:lnSpc>
                <a:spcPct val="150000"/>
              </a:lnSpc>
            </a:pPr>
            <a:endParaRPr lang="en-CA" sz="2400" dirty="0"/>
          </a:p>
          <a:p>
            <a:pPr>
              <a:lnSpc>
                <a:spcPct val="150000"/>
              </a:lnSpc>
            </a:pPr>
            <a:r>
              <a:rPr lang="en-CA" sz="2400" dirty="0"/>
              <a:t>AI research is to figure out how to achieve the intelligent behavior via computational means.</a:t>
            </a:r>
          </a:p>
          <a:p>
            <a:pPr>
              <a:lnSpc>
                <a:spcPct val="150000"/>
              </a:lnSpc>
            </a:pPr>
            <a:endParaRPr lang="en-CA" sz="2400" dirty="0"/>
          </a:p>
        </p:txBody>
      </p:sp>
      <p:cxnSp>
        <p:nvCxnSpPr>
          <p:cNvPr id="5" name="直接连接符 4">
            <a:extLst>
              <a:ext uri="{FF2B5EF4-FFF2-40B4-BE49-F238E27FC236}">
                <a16:creationId xmlns:a16="http://schemas.microsoft.com/office/drawing/2014/main" id="{721D4732-229B-4D0C-96FA-C75DB692D5EC}"/>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178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52234"/>
            <a:ext cx="7613584" cy="584775"/>
          </a:xfrm>
          <a:prstGeom prst="rect">
            <a:avLst/>
          </a:prstGeom>
          <a:noFill/>
        </p:spPr>
        <p:txBody>
          <a:bodyPr wrap="square" rtlCol="0">
            <a:spAutoFit/>
          </a:bodyPr>
          <a:lstStyle/>
          <a:p>
            <a:r>
              <a:rPr lang="en-US" altLang="zh-CN" sz="3200" b="1" dirty="0">
                <a:solidFill>
                  <a:srgbClr val="0A0AE6"/>
                </a:solidFill>
              </a:rPr>
              <a:t>Turing Test</a:t>
            </a:r>
          </a:p>
        </p:txBody>
      </p:sp>
      <p:sp>
        <p:nvSpPr>
          <p:cNvPr id="2" name="文本框 1"/>
          <p:cNvSpPr txBox="1"/>
          <p:nvPr/>
        </p:nvSpPr>
        <p:spPr>
          <a:xfrm>
            <a:off x="496792" y="1450507"/>
            <a:ext cx="7410079" cy="2805063"/>
          </a:xfrm>
          <a:prstGeom prst="rect">
            <a:avLst/>
          </a:prstGeom>
          <a:noFill/>
        </p:spPr>
        <p:txBody>
          <a:bodyPr wrap="square" rtlCol="0">
            <a:spAutoFit/>
          </a:bodyPr>
          <a:lstStyle/>
          <a:p>
            <a:pPr>
              <a:lnSpc>
                <a:spcPct val="150000"/>
              </a:lnSpc>
            </a:pPr>
            <a:r>
              <a:rPr lang="en-CA" sz="2400" dirty="0"/>
              <a:t>A human interrogator has conversations with a hidden subject that is either a computer system or a human. If the human interrogator cannot reliably decide whether or not the subject is a computer, the computer is said to have passed the Turing test. </a:t>
            </a:r>
          </a:p>
        </p:txBody>
      </p:sp>
      <p:pic>
        <p:nvPicPr>
          <p:cNvPr id="1026" name="Picture 2" descr="Alan Turing: Inquest's suicide verdict 'not supportable' - BBC News">
            <a:extLst>
              <a:ext uri="{FF2B5EF4-FFF2-40B4-BE49-F238E27FC236}">
                <a16:creationId xmlns:a16="http://schemas.microsoft.com/office/drawing/2014/main" id="{429D049B-CBF1-49EF-880C-65991A768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450507"/>
            <a:ext cx="2895600" cy="3857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D1785263-B011-4195-9B7B-7AE952811092}"/>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747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24245"/>
            <a:ext cx="7613584" cy="584775"/>
          </a:xfrm>
          <a:prstGeom prst="rect">
            <a:avLst/>
          </a:prstGeom>
          <a:noFill/>
        </p:spPr>
        <p:txBody>
          <a:bodyPr wrap="square" rtlCol="0">
            <a:spAutoFit/>
          </a:bodyPr>
          <a:lstStyle/>
          <a:p>
            <a:r>
              <a:rPr lang="en-US" altLang="zh-CN" sz="3200" b="1" dirty="0">
                <a:solidFill>
                  <a:srgbClr val="0A0AE6"/>
                </a:solidFill>
              </a:rPr>
              <a:t>Turing Test</a:t>
            </a:r>
          </a:p>
        </p:txBody>
      </p:sp>
      <p:sp>
        <p:nvSpPr>
          <p:cNvPr id="2" name="文本框 1"/>
          <p:cNvSpPr txBox="1"/>
          <p:nvPr/>
        </p:nvSpPr>
        <p:spPr>
          <a:xfrm>
            <a:off x="216310" y="1163636"/>
            <a:ext cx="11462126" cy="1697068"/>
          </a:xfrm>
          <a:prstGeom prst="rect">
            <a:avLst/>
          </a:prstGeom>
          <a:noFill/>
        </p:spPr>
        <p:txBody>
          <a:bodyPr wrap="square" rtlCol="0">
            <a:spAutoFit/>
          </a:bodyPr>
          <a:lstStyle/>
          <a:p>
            <a:pPr>
              <a:lnSpc>
                <a:spcPct val="150000"/>
              </a:lnSpc>
            </a:pPr>
            <a:r>
              <a:rPr lang="en-CA" sz="2400" dirty="0"/>
              <a:t>A human interrogator has conversations with a hidden subject that is either a computer system or a human. If the human interrogator cannot reliably decide whether on not the subject is a computer, the computer is said to have passed the Turing test. </a:t>
            </a:r>
          </a:p>
        </p:txBody>
      </p:sp>
      <p:pic>
        <p:nvPicPr>
          <p:cNvPr id="3074" name="Picture 2" descr="1. The Turing test. (© 123RF) | Download Scientific Diagram">
            <a:extLst>
              <a:ext uri="{FF2B5EF4-FFF2-40B4-BE49-F238E27FC236}">
                <a16:creationId xmlns:a16="http://schemas.microsoft.com/office/drawing/2014/main" id="{5E1FF168-952C-4383-A5E1-69FCE6A52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80" y="3378512"/>
            <a:ext cx="8096250" cy="33432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10B2ACB-CBC2-42AC-88C1-48137196AB8D}"/>
              </a:ext>
            </a:extLst>
          </p:cNvPr>
          <p:cNvSpPr/>
          <p:nvPr/>
        </p:nvSpPr>
        <p:spPr>
          <a:xfrm>
            <a:off x="7480434" y="3263152"/>
            <a:ext cx="2165587" cy="425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1"/>
                </a:solidFill>
              </a:rPr>
              <a:t>Computer</a:t>
            </a:r>
          </a:p>
        </p:txBody>
      </p:sp>
      <p:cxnSp>
        <p:nvCxnSpPr>
          <p:cNvPr id="7" name="直接连接符 6">
            <a:extLst>
              <a:ext uri="{FF2B5EF4-FFF2-40B4-BE49-F238E27FC236}">
                <a16:creationId xmlns:a16="http://schemas.microsoft.com/office/drawing/2014/main" id="{3C566D90-864B-419A-B425-D1CB74440619}"/>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129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61567"/>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机器学习定义</a:t>
            </a:r>
            <a:endParaRPr lang="en-US" altLang="zh-CN" sz="3200" b="1" dirty="0">
              <a:solidFill>
                <a:srgbClr val="0A0AE6"/>
              </a:solidFill>
              <a:ea typeface="微软雅黑" panose="020B0503020204020204" pitchFamily="34" charset="-122"/>
            </a:endParaRPr>
          </a:p>
        </p:txBody>
      </p:sp>
      <p:sp>
        <p:nvSpPr>
          <p:cNvPr id="2" name="文本框 1"/>
          <p:cNvSpPr txBox="1"/>
          <p:nvPr/>
        </p:nvSpPr>
        <p:spPr>
          <a:xfrm>
            <a:off x="108155" y="1136648"/>
            <a:ext cx="11699862" cy="5262979"/>
          </a:xfrm>
          <a:prstGeom prst="rect">
            <a:avLst/>
          </a:prstGeom>
          <a:noFill/>
        </p:spPr>
        <p:txBody>
          <a:bodyPr wrap="square" rtlCol="0">
            <a:spAutoFit/>
          </a:bodyPr>
          <a:lstStyle/>
          <a:p>
            <a:pPr marL="342900" indent="-3429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机器学习研究可以利用经验自动改进的计算机算法。</a:t>
            </a:r>
            <a:endParaRPr lang="en-US" sz="2800" b="1" dirty="0">
              <a:latin typeface="楷体" panose="02010609060101010101" pitchFamily="49" charset="-122"/>
              <a:ea typeface="楷体" panose="02010609060101010101" pitchFamily="49" charset="-122"/>
            </a:endParaRPr>
          </a:p>
          <a:p>
            <a:pPr algn="r"/>
            <a:r>
              <a:rPr lang="en-US" sz="2400" dirty="0"/>
              <a:t>---- </a:t>
            </a:r>
            <a:r>
              <a:rPr lang="zh-CN" altLang="en-US" sz="2400" dirty="0">
                <a:ea typeface="微软雅黑" panose="020B0503020204020204" pitchFamily="34" charset="-122"/>
              </a:rPr>
              <a:t>维基百科</a:t>
            </a:r>
            <a:endParaRPr lang="en-US" sz="2400" dirty="0"/>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机器学习主要研究无需人为主动编程的计算机自主学习能力</a:t>
            </a:r>
            <a:r>
              <a:rPr lang="zh-CN" altLang="en-US" sz="2800" dirty="0">
                <a:ea typeface="微软雅黑" panose="020B0503020204020204" pitchFamily="34" charset="-122"/>
              </a:rPr>
              <a:t>。</a:t>
            </a:r>
            <a:endParaRPr lang="en-US" sz="2800" dirty="0"/>
          </a:p>
          <a:p>
            <a:pPr algn="r"/>
            <a:r>
              <a:rPr lang="en-US" sz="2400" dirty="0"/>
              <a:t>--- Arthur Samuel (1959)</a:t>
            </a: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计算机程序要完成一个任务，如果计算机获取任务的经验越多，计算机在此任务上表现得越好，那么可以说这个程序‘学习’到了这个任务的经验。</a:t>
            </a:r>
            <a:endParaRPr lang="en-US" sz="2800" b="1" dirty="0">
              <a:latin typeface="楷体" panose="02010609060101010101" pitchFamily="49" charset="-122"/>
              <a:ea typeface="楷体" panose="02010609060101010101" pitchFamily="49" charset="-122"/>
            </a:endParaRPr>
          </a:p>
          <a:p>
            <a:pPr lvl="4" algn="r"/>
            <a:r>
              <a:rPr lang="en-US" sz="2400" dirty="0"/>
              <a:t>--- Tom Mitchell (1998)</a:t>
            </a:r>
          </a:p>
          <a:p>
            <a:endParaRPr lang="en-US" sz="2400" dirty="0"/>
          </a:p>
          <a:p>
            <a:pPr marL="342900" indent="-3429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基本来讲，机器学习主要根据过去的经验预测未来。</a:t>
            </a:r>
            <a:endParaRPr lang="en-US" sz="2800" b="1" dirty="0">
              <a:latin typeface="楷体" panose="02010609060101010101" pitchFamily="49" charset="-122"/>
              <a:ea typeface="楷体" panose="02010609060101010101" pitchFamily="49" charset="-122"/>
            </a:endParaRPr>
          </a:p>
          <a:p>
            <a:pPr algn="r"/>
            <a:r>
              <a:rPr lang="en-US" sz="2400" dirty="0"/>
              <a:t>---- Hal </a:t>
            </a:r>
            <a:r>
              <a:rPr lang="en-US" sz="2400" dirty="0" err="1"/>
              <a:t>Daume</a:t>
            </a:r>
            <a:r>
              <a:rPr lang="en-US" sz="2400" dirty="0"/>
              <a:t> (2017)</a:t>
            </a:r>
          </a:p>
        </p:txBody>
      </p:sp>
      <p:cxnSp>
        <p:nvCxnSpPr>
          <p:cNvPr id="5" name="直接连接符 4">
            <a:extLst>
              <a:ext uri="{FF2B5EF4-FFF2-40B4-BE49-F238E27FC236}">
                <a16:creationId xmlns:a16="http://schemas.microsoft.com/office/drawing/2014/main" id="{E663ECDC-3F88-4721-BC17-95737866A874}"/>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0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61567"/>
            <a:ext cx="800823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a:t>
            </a:r>
            <a:r>
              <a:rPr lang="en-US" altLang="zh-CN" sz="3200" b="1" dirty="0">
                <a:solidFill>
                  <a:srgbClr val="0A0AE6"/>
                </a:solidFill>
                <a:ea typeface="微软雅黑" panose="020B0503020204020204" pitchFamily="34" charset="-122"/>
              </a:rPr>
              <a:t> vs </a:t>
            </a:r>
            <a:r>
              <a:rPr lang="zh-CN" altLang="en-US" sz="3200" b="1" dirty="0">
                <a:solidFill>
                  <a:srgbClr val="0A0AE6"/>
                </a:solidFill>
                <a:ea typeface="微软雅黑" panose="020B0503020204020204" pitchFamily="34" charset="-122"/>
              </a:rPr>
              <a:t>传统编程</a:t>
            </a:r>
            <a:endParaRPr lang="en-US" altLang="zh-CN" sz="3200" b="1" dirty="0">
              <a:solidFill>
                <a:srgbClr val="0A0AE6"/>
              </a:solidFill>
              <a:ea typeface="微软雅黑" panose="020B0503020204020204" pitchFamily="34" charset="-122"/>
            </a:endParaRPr>
          </a:p>
        </p:txBody>
      </p:sp>
      <p:sp>
        <p:nvSpPr>
          <p:cNvPr id="2" name="文本框 1"/>
          <p:cNvSpPr txBox="1"/>
          <p:nvPr/>
        </p:nvSpPr>
        <p:spPr>
          <a:xfrm>
            <a:off x="531330" y="1894476"/>
            <a:ext cx="10779144"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FF"/>
                </a:solidFill>
                <a:ea typeface="微软雅黑" panose="020B0503020204020204" pitchFamily="34" charset="-122"/>
              </a:rPr>
              <a:t>传统计算机编程</a:t>
            </a:r>
            <a:r>
              <a:rPr lang="en-US" altLang="zh-CN" sz="2400" dirty="0">
                <a:ea typeface="微软雅黑" panose="020B0503020204020204" pitchFamily="34" charset="-122"/>
              </a:rPr>
              <a:t>: </a:t>
            </a:r>
            <a:r>
              <a:rPr lang="zh-CN" altLang="en-US" sz="2400" dirty="0">
                <a:ea typeface="微软雅黑" panose="020B0503020204020204" pitchFamily="34" charset="-122"/>
              </a:rPr>
              <a:t>人为编写计算机程序，读入输入数据，产生运行结果。</a:t>
            </a:r>
            <a:endParaRPr lang="en-US" altLang="zh-CN" sz="2400" dirty="0">
              <a:ea typeface="微软雅黑" panose="020B0503020204020204" pitchFamily="34" charset="-122"/>
            </a:endParaRPr>
          </a:p>
          <a:p>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b="1" dirty="0">
              <a:solidFill>
                <a:srgbClr val="0000FF"/>
              </a:solidFill>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0000FF"/>
                </a:solidFill>
                <a:ea typeface="微软雅黑" panose="020B0503020204020204" pitchFamily="34" charset="-122"/>
              </a:rPr>
              <a:t>机器学习</a:t>
            </a:r>
            <a:r>
              <a:rPr lang="en-US" altLang="zh-CN" sz="2400" dirty="0">
                <a:ea typeface="微软雅黑" panose="020B0503020204020204" pitchFamily="34" charset="-122"/>
              </a:rPr>
              <a:t>: </a:t>
            </a:r>
            <a:r>
              <a:rPr lang="zh-CN" altLang="en-US" sz="2400" dirty="0">
                <a:ea typeface="微软雅黑" panose="020B0503020204020204" pitchFamily="34" charset="-122"/>
              </a:rPr>
              <a:t>算法通过处理输入数据和输出结果，产生计算机程序。</a:t>
            </a: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p:txBody>
      </p:sp>
      <p:grpSp>
        <p:nvGrpSpPr>
          <p:cNvPr id="19" name="组合 18">
            <a:extLst>
              <a:ext uri="{FF2B5EF4-FFF2-40B4-BE49-F238E27FC236}">
                <a16:creationId xmlns:a16="http://schemas.microsoft.com/office/drawing/2014/main" id="{068A99C0-0AAD-465C-8766-4C46A09395CB}"/>
              </a:ext>
            </a:extLst>
          </p:cNvPr>
          <p:cNvGrpSpPr>
            <a:grpSpLocks noChangeAspect="1"/>
          </p:cNvGrpSpPr>
          <p:nvPr/>
        </p:nvGrpSpPr>
        <p:grpSpPr>
          <a:xfrm>
            <a:off x="2027561" y="2791683"/>
            <a:ext cx="8028072" cy="764771"/>
            <a:chOff x="2017838" y="2401454"/>
            <a:chExt cx="6690054" cy="637309"/>
          </a:xfrm>
        </p:grpSpPr>
        <p:sp>
          <p:nvSpPr>
            <p:cNvPr id="9" name="矩形: 圆角 8">
              <a:extLst>
                <a:ext uri="{FF2B5EF4-FFF2-40B4-BE49-F238E27FC236}">
                  <a16:creationId xmlns:a16="http://schemas.microsoft.com/office/drawing/2014/main" id="{A1B292F1-B29A-4AC9-82B3-4752A3D8A103}"/>
                </a:ext>
              </a:extLst>
            </p:cNvPr>
            <p:cNvSpPr/>
            <p:nvPr/>
          </p:nvSpPr>
          <p:spPr>
            <a:xfrm>
              <a:off x="2017838" y="2401454"/>
              <a:ext cx="1570182" cy="637309"/>
            </a:xfrm>
            <a:prstGeom prst="roundRect">
              <a:avLst/>
            </a:prstGeom>
            <a:solidFill>
              <a:srgbClr val="C6D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输入数据</a:t>
              </a:r>
            </a:p>
          </p:txBody>
        </p:sp>
        <p:sp>
          <p:nvSpPr>
            <p:cNvPr id="11" name="矩形: 圆角 10">
              <a:extLst>
                <a:ext uri="{FF2B5EF4-FFF2-40B4-BE49-F238E27FC236}">
                  <a16:creationId xmlns:a16="http://schemas.microsoft.com/office/drawing/2014/main" id="{16D1A90E-E6F8-4EF5-9CA6-93AC41BA70E3}"/>
                </a:ext>
              </a:extLst>
            </p:cNvPr>
            <p:cNvSpPr/>
            <p:nvPr/>
          </p:nvSpPr>
          <p:spPr>
            <a:xfrm>
              <a:off x="4460856" y="2401454"/>
              <a:ext cx="1570182" cy="637309"/>
            </a:xfrm>
            <a:prstGeom prst="roundRect">
              <a:avLst/>
            </a:prstGeom>
            <a:solidFill>
              <a:srgbClr val="A8EFC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程序</a:t>
              </a:r>
            </a:p>
          </p:txBody>
        </p:sp>
        <p:sp>
          <p:nvSpPr>
            <p:cNvPr id="13" name="矩形: 圆角 12">
              <a:extLst>
                <a:ext uri="{FF2B5EF4-FFF2-40B4-BE49-F238E27FC236}">
                  <a16:creationId xmlns:a16="http://schemas.microsoft.com/office/drawing/2014/main" id="{5EF87AC9-530E-46AF-8953-1421FCB11D41}"/>
                </a:ext>
              </a:extLst>
            </p:cNvPr>
            <p:cNvSpPr/>
            <p:nvPr/>
          </p:nvSpPr>
          <p:spPr>
            <a:xfrm>
              <a:off x="7137710" y="2401454"/>
              <a:ext cx="1570182" cy="637309"/>
            </a:xfrm>
            <a:prstGeom prst="roundRect">
              <a:avLst/>
            </a:prstGeom>
            <a:solidFill>
              <a:srgbClr val="DED5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结果</a:t>
              </a:r>
            </a:p>
          </p:txBody>
        </p:sp>
        <p:sp>
          <p:nvSpPr>
            <p:cNvPr id="10" name="加号 9">
              <a:extLst>
                <a:ext uri="{FF2B5EF4-FFF2-40B4-BE49-F238E27FC236}">
                  <a16:creationId xmlns:a16="http://schemas.microsoft.com/office/drawing/2014/main" id="{CED0DBAB-B10A-4BFE-86BE-0407A3F7985E}"/>
                </a:ext>
              </a:extLst>
            </p:cNvPr>
            <p:cNvSpPr>
              <a:spLocks noChangeAspect="1"/>
            </p:cNvSpPr>
            <p:nvPr/>
          </p:nvSpPr>
          <p:spPr>
            <a:xfrm>
              <a:off x="3774289" y="2519354"/>
              <a:ext cx="418713" cy="3998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箭头: 右 15">
              <a:extLst>
                <a:ext uri="{FF2B5EF4-FFF2-40B4-BE49-F238E27FC236}">
                  <a16:creationId xmlns:a16="http://schemas.microsoft.com/office/drawing/2014/main" id="{B4FFC6F2-F513-4917-B07E-7CA95D887884}"/>
                </a:ext>
              </a:extLst>
            </p:cNvPr>
            <p:cNvSpPr>
              <a:spLocks noChangeAspect="1"/>
            </p:cNvSpPr>
            <p:nvPr/>
          </p:nvSpPr>
          <p:spPr>
            <a:xfrm>
              <a:off x="6307368" y="2608627"/>
              <a:ext cx="548640" cy="221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6" name="组合 25">
            <a:extLst>
              <a:ext uri="{FF2B5EF4-FFF2-40B4-BE49-F238E27FC236}">
                <a16:creationId xmlns:a16="http://schemas.microsoft.com/office/drawing/2014/main" id="{6BB9025F-3B94-4098-8671-FB097E4E85B3}"/>
              </a:ext>
            </a:extLst>
          </p:cNvPr>
          <p:cNvGrpSpPr>
            <a:grpSpLocks noChangeAspect="1"/>
          </p:cNvGrpSpPr>
          <p:nvPr/>
        </p:nvGrpSpPr>
        <p:grpSpPr>
          <a:xfrm>
            <a:off x="2027566" y="4893771"/>
            <a:ext cx="8028065" cy="764771"/>
            <a:chOff x="2027566" y="5078227"/>
            <a:chExt cx="6690054" cy="637309"/>
          </a:xfrm>
        </p:grpSpPr>
        <p:sp>
          <p:nvSpPr>
            <p:cNvPr id="21" name="矩形: 圆角 20">
              <a:extLst>
                <a:ext uri="{FF2B5EF4-FFF2-40B4-BE49-F238E27FC236}">
                  <a16:creationId xmlns:a16="http://schemas.microsoft.com/office/drawing/2014/main" id="{B012F678-EA41-41BD-901A-8E45AD2B730A}"/>
                </a:ext>
              </a:extLst>
            </p:cNvPr>
            <p:cNvSpPr/>
            <p:nvPr/>
          </p:nvSpPr>
          <p:spPr>
            <a:xfrm>
              <a:off x="2027566" y="5078227"/>
              <a:ext cx="1570182" cy="637309"/>
            </a:xfrm>
            <a:prstGeom prst="roundRect">
              <a:avLst/>
            </a:prstGeom>
            <a:solidFill>
              <a:srgbClr val="C6D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输入数据</a:t>
              </a:r>
            </a:p>
          </p:txBody>
        </p:sp>
        <p:sp>
          <p:nvSpPr>
            <p:cNvPr id="22" name="矩形: 圆角 21">
              <a:extLst>
                <a:ext uri="{FF2B5EF4-FFF2-40B4-BE49-F238E27FC236}">
                  <a16:creationId xmlns:a16="http://schemas.microsoft.com/office/drawing/2014/main" id="{2CC054F1-98B7-4679-9D59-07CF9D302CEC}"/>
                </a:ext>
              </a:extLst>
            </p:cNvPr>
            <p:cNvSpPr/>
            <p:nvPr/>
          </p:nvSpPr>
          <p:spPr>
            <a:xfrm>
              <a:off x="4470584" y="5078227"/>
              <a:ext cx="1570182" cy="637309"/>
            </a:xfrm>
            <a:prstGeom prst="roundRect">
              <a:avLst/>
            </a:prstGeom>
            <a:solidFill>
              <a:srgbClr val="DED5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结果</a:t>
              </a:r>
            </a:p>
          </p:txBody>
        </p:sp>
        <p:sp>
          <p:nvSpPr>
            <p:cNvPr id="23" name="矩形: 圆角 22">
              <a:extLst>
                <a:ext uri="{FF2B5EF4-FFF2-40B4-BE49-F238E27FC236}">
                  <a16:creationId xmlns:a16="http://schemas.microsoft.com/office/drawing/2014/main" id="{654F1F91-ABEB-43AE-8D0C-52D38C9D8D68}"/>
                </a:ext>
              </a:extLst>
            </p:cNvPr>
            <p:cNvSpPr/>
            <p:nvPr/>
          </p:nvSpPr>
          <p:spPr>
            <a:xfrm>
              <a:off x="7147438" y="5078227"/>
              <a:ext cx="1570182" cy="637309"/>
            </a:xfrm>
            <a:prstGeom prst="roundRect">
              <a:avLst/>
            </a:prstGeom>
            <a:solidFill>
              <a:srgbClr val="A8EFC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程序</a:t>
              </a:r>
            </a:p>
          </p:txBody>
        </p:sp>
        <p:sp>
          <p:nvSpPr>
            <p:cNvPr id="24" name="加号 23">
              <a:extLst>
                <a:ext uri="{FF2B5EF4-FFF2-40B4-BE49-F238E27FC236}">
                  <a16:creationId xmlns:a16="http://schemas.microsoft.com/office/drawing/2014/main" id="{D41C773D-C53B-4905-8063-D221D62B152E}"/>
                </a:ext>
              </a:extLst>
            </p:cNvPr>
            <p:cNvSpPr>
              <a:spLocks noChangeAspect="1"/>
            </p:cNvSpPr>
            <p:nvPr/>
          </p:nvSpPr>
          <p:spPr>
            <a:xfrm>
              <a:off x="3784017" y="5196127"/>
              <a:ext cx="418713" cy="3998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箭头: 右 24">
              <a:extLst>
                <a:ext uri="{FF2B5EF4-FFF2-40B4-BE49-F238E27FC236}">
                  <a16:creationId xmlns:a16="http://schemas.microsoft.com/office/drawing/2014/main" id="{AF8A6A74-B6DA-452B-98D8-4288D258EF26}"/>
                </a:ext>
              </a:extLst>
            </p:cNvPr>
            <p:cNvSpPr>
              <a:spLocks noChangeAspect="1"/>
            </p:cNvSpPr>
            <p:nvPr/>
          </p:nvSpPr>
          <p:spPr>
            <a:xfrm>
              <a:off x="6317096" y="5285400"/>
              <a:ext cx="548640" cy="221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cxnSp>
        <p:nvCxnSpPr>
          <p:cNvPr id="17" name="直接连接符 16">
            <a:extLst>
              <a:ext uri="{FF2B5EF4-FFF2-40B4-BE49-F238E27FC236}">
                <a16:creationId xmlns:a16="http://schemas.microsoft.com/office/drawing/2014/main" id="{38D63D00-CB22-467E-9A9F-4FE09812492C}"/>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26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50FD3C3-C430-44C0-9511-CDD9475ABD54}"/>
              </a:ext>
            </a:extLst>
          </p:cNvPr>
          <p:cNvGrpSpPr>
            <a:grpSpLocks noChangeAspect="1"/>
          </p:cNvGrpSpPr>
          <p:nvPr/>
        </p:nvGrpSpPr>
        <p:grpSpPr>
          <a:xfrm>
            <a:off x="1566153" y="2422358"/>
            <a:ext cx="9339809" cy="1211409"/>
            <a:chOff x="1566153" y="2422359"/>
            <a:chExt cx="7982115" cy="1035310"/>
          </a:xfrm>
        </p:grpSpPr>
        <p:grpSp>
          <p:nvGrpSpPr>
            <p:cNvPr id="14" name="组合 13">
              <a:extLst>
                <a:ext uri="{FF2B5EF4-FFF2-40B4-BE49-F238E27FC236}">
                  <a16:creationId xmlns:a16="http://schemas.microsoft.com/office/drawing/2014/main" id="{259534FF-216C-477D-8DD2-3C93306FAFA0}"/>
                </a:ext>
              </a:extLst>
            </p:cNvPr>
            <p:cNvGrpSpPr/>
            <p:nvPr/>
          </p:nvGrpSpPr>
          <p:grpSpPr>
            <a:xfrm>
              <a:off x="1566153" y="2791691"/>
              <a:ext cx="7982115" cy="665978"/>
              <a:chOff x="1566153" y="2791691"/>
              <a:chExt cx="7982115" cy="665978"/>
            </a:xfrm>
          </p:grpSpPr>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A1B292F1-B29A-4AC9-82B3-4752A3D8A103}"/>
                      </a:ext>
                    </a:extLst>
                  </p:cNvPr>
                  <p:cNvSpPr/>
                  <p:nvPr/>
                </p:nvSpPr>
                <p:spPr>
                  <a:xfrm>
                    <a:off x="1566153" y="2791691"/>
                    <a:ext cx="2031595" cy="637309"/>
                  </a:xfrm>
                  <a:prstGeom prst="roundRect">
                    <a:avLst/>
                  </a:prstGeom>
                  <a:solidFill>
                    <a:srgbClr val="C6D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𝑥</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−5</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+6=0</m:t>
                          </m:r>
                        </m:oMath>
                      </m:oMathPara>
                    </a14:m>
                    <a:endParaRPr lang="zh-CN" altLang="en-US" sz="2000" dirty="0">
                      <a:solidFill>
                        <a:schemeClr val="tx1"/>
                      </a:solidFill>
                      <a:ea typeface="微软雅黑" panose="020B0503020204020204" pitchFamily="34" charset="-122"/>
                    </a:endParaRPr>
                  </a:p>
                </p:txBody>
              </p:sp>
            </mc:Choice>
            <mc:Fallback xmlns="">
              <p:sp>
                <p:nvSpPr>
                  <p:cNvPr id="9" name="矩形: 圆角 8">
                    <a:extLst>
                      <a:ext uri="{FF2B5EF4-FFF2-40B4-BE49-F238E27FC236}">
                        <a16:creationId xmlns:a16="http://schemas.microsoft.com/office/drawing/2014/main" id="{A1B292F1-B29A-4AC9-82B3-4752A3D8A103}"/>
                      </a:ext>
                    </a:extLst>
                  </p:cNvPr>
                  <p:cNvSpPr>
                    <a:spLocks noRot="1" noChangeAspect="1" noMove="1" noResize="1" noEditPoints="1" noAdjustHandles="1" noChangeArrowheads="1" noChangeShapeType="1" noTextEdit="1"/>
                  </p:cNvSpPr>
                  <p:nvPr/>
                </p:nvSpPr>
                <p:spPr>
                  <a:xfrm>
                    <a:off x="1566153" y="2791691"/>
                    <a:ext cx="2031595" cy="637309"/>
                  </a:xfrm>
                  <a:prstGeom prst="roundRect">
                    <a:avLst/>
                  </a:prstGeom>
                  <a:blipFill>
                    <a:blip r:embed="rId2"/>
                    <a:stretch>
                      <a:fillRect/>
                    </a:stretch>
                  </a:blipFill>
                  <a:ln>
                    <a:solidFill>
                      <a:srgbClr val="00206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圆角 10">
                    <a:extLst>
                      <a:ext uri="{FF2B5EF4-FFF2-40B4-BE49-F238E27FC236}">
                        <a16:creationId xmlns:a16="http://schemas.microsoft.com/office/drawing/2014/main" id="{16D1A90E-E6F8-4EF5-9CA6-93AC41BA70E3}"/>
                      </a:ext>
                    </a:extLst>
                  </p:cNvPr>
                  <p:cNvSpPr/>
                  <p:nvPr/>
                </p:nvSpPr>
                <p:spPr>
                  <a:xfrm>
                    <a:off x="4285501" y="2820360"/>
                    <a:ext cx="2031595" cy="637309"/>
                  </a:xfrm>
                  <a:prstGeom prst="roundRect">
                    <a:avLst/>
                  </a:prstGeom>
                  <a:solidFill>
                    <a:srgbClr val="A8EFC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dirty="0">
                        <a:solidFill>
                          <a:schemeClr val="tx1"/>
                        </a:solidFill>
                        <a:ea typeface="微软雅黑" panose="020B0503020204020204" pitchFamily="34" charset="-122"/>
                      </a:rPr>
                      <a:t>解方程</a:t>
                    </a:r>
                    <a:r>
                      <a:rPr lang="en-US" altLang="zh-CN" sz="1700" dirty="0">
                        <a:solidFill>
                          <a:schemeClr val="tx1"/>
                        </a:solidFill>
                        <a:ea typeface="微软雅黑" panose="020B0503020204020204" pitchFamily="34" charset="-122"/>
                      </a:rPr>
                      <a:t> </a:t>
                    </a:r>
                    <a14:m>
                      <m:oMath xmlns:m="http://schemas.openxmlformats.org/officeDocument/2006/math">
                        <m:sSup>
                          <m:sSupPr>
                            <m:ctrlPr>
                              <a:rPr lang="en-US" altLang="zh-CN" sz="1700" i="1">
                                <a:solidFill>
                                  <a:schemeClr val="tx1"/>
                                </a:solidFill>
                                <a:latin typeface="Cambria Math" panose="02040503050406030204" pitchFamily="18" charset="0"/>
                              </a:rPr>
                            </m:ctrlPr>
                          </m:sSupPr>
                          <m:e>
                            <m:r>
                              <a:rPr lang="en-US" altLang="zh-CN" sz="1700" b="0" i="1" smtClean="0">
                                <a:solidFill>
                                  <a:schemeClr val="tx1"/>
                                </a:solidFill>
                                <a:latin typeface="Cambria Math" panose="02040503050406030204" pitchFamily="18" charset="0"/>
                              </a:rPr>
                              <m:t>𝑎</m:t>
                            </m:r>
                            <m:r>
                              <a:rPr lang="en-US" altLang="zh-CN" sz="1700" b="0" i="1">
                                <a:solidFill>
                                  <a:schemeClr val="tx1"/>
                                </a:solidFill>
                                <a:latin typeface="Cambria Math" panose="02040503050406030204" pitchFamily="18" charset="0"/>
                              </a:rPr>
                              <m:t>𝑥</m:t>
                            </m:r>
                          </m:e>
                          <m:sup>
                            <m:r>
                              <a:rPr lang="en-US" altLang="zh-CN" sz="1700" b="0" i="1">
                                <a:solidFill>
                                  <a:schemeClr val="tx1"/>
                                </a:solidFill>
                                <a:latin typeface="Cambria Math" panose="02040503050406030204" pitchFamily="18" charset="0"/>
                              </a:rPr>
                              <m:t>2</m:t>
                            </m:r>
                          </m:sup>
                        </m:sSup>
                        <m:r>
                          <a:rPr lang="en-US" altLang="zh-CN" sz="1700" b="0" i="1" smtClean="0">
                            <a:solidFill>
                              <a:schemeClr val="tx1"/>
                            </a:solidFill>
                            <a:latin typeface="Cambria Math" panose="02040503050406030204" pitchFamily="18" charset="0"/>
                          </a:rPr>
                          <m:t>+</m:t>
                        </m:r>
                        <m:r>
                          <a:rPr lang="en-US" altLang="zh-CN" sz="1700" b="0" i="1" smtClean="0">
                            <a:solidFill>
                              <a:schemeClr val="tx1"/>
                            </a:solidFill>
                            <a:latin typeface="Cambria Math" panose="02040503050406030204" pitchFamily="18" charset="0"/>
                          </a:rPr>
                          <m:t>𝑏𝑥</m:t>
                        </m:r>
                        <m:r>
                          <a:rPr lang="en-US" altLang="zh-CN" sz="1700" b="0" i="1">
                            <a:solidFill>
                              <a:schemeClr val="tx1"/>
                            </a:solidFill>
                            <a:latin typeface="Cambria Math" panose="02040503050406030204" pitchFamily="18" charset="0"/>
                          </a:rPr>
                          <m:t>+</m:t>
                        </m:r>
                        <m:r>
                          <a:rPr lang="en-US" altLang="zh-CN" sz="1700" b="0" i="1" smtClean="0">
                            <a:solidFill>
                              <a:schemeClr val="tx1"/>
                            </a:solidFill>
                            <a:latin typeface="Cambria Math" panose="02040503050406030204" pitchFamily="18" charset="0"/>
                          </a:rPr>
                          <m:t>𝑐</m:t>
                        </m:r>
                        <m:r>
                          <a:rPr lang="en-US" altLang="zh-CN" sz="1700" b="0" i="1">
                            <a:solidFill>
                              <a:schemeClr val="tx1"/>
                            </a:solidFill>
                            <a:latin typeface="Cambria Math" panose="02040503050406030204" pitchFamily="18" charset="0"/>
                          </a:rPr>
                          <m:t>=0</m:t>
                        </m:r>
                      </m:oMath>
                    </a14:m>
                    <a:endParaRPr lang="zh-CN" altLang="en-US" sz="1700" dirty="0">
                      <a:solidFill>
                        <a:schemeClr val="tx1"/>
                      </a:solidFill>
                      <a:ea typeface="微软雅黑" panose="020B0503020204020204" pitchFamily="34" charset="-122"/>
                    </a:endParaRPr>
                  </a:p>
                </p:txBody>
              </p:sp>
            </mc:Choice>
            <mc:Fallback xmlns="">
              <p:sp>
                <p:nvSpPr>
                  <p:cNvPr id="11" name="矩形: 圆角 10">
                    <a:extLst>
                      <a:ext uri="{FF2B5EF4-FFF2-40B4-BE49-F238E27FC236}">
                        <a16:creationId xmlns:a16="http://schemas.microsoft.com/office/drawing/2014/main" id="{16D1A90E-E6F8-4EF5-9CA6-93AC41BA70E3}"/>
                      </a:ext>
                    </a:extLst>
                  </p:cNvPr>
                  <p:cNvSpPr>
                    <a:spLocks noRot="1" noChangeAspect="1" noMove="1" noResize="1" noEditPoints="1" noAdjustHandles="1" noChangeArrowheads="1" noChangeShapeType="1" noTextEdit="1"/>
                  </p:cNvSpPr>
                  <p:nvPr/>
                </p:nvSpPr>
                <p:spPr>
                  <a:xfrm>
                    <a:off x="4285501" y="2820360"/>
                    <a:ext cx="2031595" cy="637309"/>
                  </a:xfrm>
                  <a:prstGeom prst="roundRect">
                    <a:avLst/>
                  </a:prstGeom>
                  <a:blipFill>
                    <a:blip r:embed="rId3"/>
                    <a:stretch>
                      <a:fillRect/>
                    </a:stretch>
                  </a:blipFill>
                  <a:ln>
                    <a:solidFill>
                      <a:srgbClr val="00206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5EF87AC9-530E-46AF-8953-1421FCB11D41}"/>
                      </a:ext>
                    </a:extLst>
                  </p:cNvPr>
                  <p:cNvSpPr/>
                  <p:nvPr/>
                </p:nvSpPr>
                <p:spPr>
                  <a:xfrm>
                    <a:off x="7516673" y="2791691"/>
                    <a:ext cx="2031595" cy="637309"/>
                  </a:xfrm>
                  <a:prstGeom prst="roundRect">
                    <a:avLst/>
                  </a:prstGeom>
                  <a:solidFill>
                    <a:srgbClr val="DED5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=2,</m:t>
                          </m:r>
                          <m:sSub>
                            <m:sSubPr>
                              <m:ctrlPr>
                                <a:rPr lang="en-US" altLang="zh-CN" sz="200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2</m:t>
                              </m:r>
                            </m:sub>
                          </m:sSub>
                          <m:r>
                            <a:rPr lang="en-US" altLang="zh-CN" sz="2000" b="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3</m:t>
                          </m:r>
                        </m:oMath>
                      </m:oMathPara>
                    </a14:m>
                    <a:endParaRPr lang="zh-CN" altLang="en-US" sz="2000" dirty="0">
                      <a:solidFill>
                        <a:schemeClr val="tx1"/>
                      </a:solidFill>
                      <a:ea typeface="微软雅黑" panose="020B0503020204020204" pitchFamily="34" charset="-122"/>
                    </a:endParaRPr>
                  </a:p>
                </p:txBody>
              </p:sp>
            </mc:Choice>
            <mc:Fallback xmlns="">
              <p:sp>
                <p:nvSpPr>
                  <p:cNvPr id="13" name="矩形: 圆角 12">
                    <a:extLst>
                      <a:ext uri="{FF2B5EF4-FFF2-40B4-BE49-F238E27FC236}">
                        <a16:creationId xmlns:a16="http://schemas.microsoft.com/office/drawing/2014/main" id="{5EF87AC9-530E-46AF-8953-1421FCB11D41}"/>
                      </a:ext>
                    </a:extLst>
                  </p:cNvPr>
                  <p:cNvSpPr>
                    <a:spLocks noRot="1" noChangeAspect="1" noMove="1" noResize="1" noEditPoints="1" noAdjustHandles="1" noChangeArrowheads="1" noChangeShapeType="1" noTextEdit="1"/>
                  </p:cNvSpPr>
                  <p:nvPr/>
                </p:nvSpPr>
                <p:spPr>
                  <a:xfrm>
                    <a:off x="7516673" y="2791691"/>
                    <a:ext cx="2031595" cy="637309"/>
                  </a:xfrm>
                  <a:prstGeom prst="roundRect">
                    <a:avLst/>
                  </a:prstGeom>
                  <a:blipFill>
                    <a:blip r:embed="rId4"/>
                    <a:stretch>
                      <a:fillRect/>
                    </a:stretch>
                  </a:blipFill>
                  <a:ln>
                    <a:solidFill>
                      <a:srgbClr val="002060"/>
                    </a:solidFill>
                  </a:ln>
                </p:spPr>
                <p:txBody>
                  <a:bodyPr/>
                  <a:lstStyle/>
                  <a:p>
                    <a:r>
                      <a:rPr lang="zh-CN" altLang="en-US">
                        <a:noFill/>
                      </a:rPr>
                      <a:t> </a:t>
                    </a:r>
                  </a:p>
                </p:txBody>
              </p:sp>
            </mc:Fallback>
          </mc:AlternateContent>
          <p:sp>
            <p:nvSpPr>
              <p:cNvPr id="10" name="加号 9">
                <a:extLst>
                  <a:ext uri="{FF2B5EF4-FFF2-40B4-BE49-F238E27FC236}">
                    <a16:creationId xmlns:a16="http://schemas.microsoft.com/office/drawing/2014/main" id="{CED0DBAB-B10A-4BFE-86BE-0407A3F7985E}"/>
                  </a:ext>
                </a:extLst>
              </p:cNvPr>
              <p:cNvSpPr>
                <a:spLocks noChangeAspect="1"/>
              </p:cNvSpPr>
              <p:nvPr/>
            </p:nvSpPr>
            <p:spPr>
              <a:xfrm>
                <a:off x="3725629" y="2909591"/>
                <a:ext cx="449207" cy="3998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箭头: 右 15">
                <a:extLst>
                  <a:ext uri="{FF2B5EF4-FFF2-40B4-BE49-F238E27FC236}">
                    <a16:creationId xmlns:a16="http://schemas.microsoft.com/office/drawing/2014/main" id="{B4FFC6F2-F513-4917-B07E-7CA95D887884}"/>
                  </a:ext>
                </a:extLst>
              </p:cNvPr>
              <p:cNvSpPr>
                <a:spLocks noChangeAspect="1"/>
              </p:cNvSpPr>
              <p:nvPr/>
            </p:nvSpPr>
            <p:spPr>
              <a:xfrm>
                <a:off x="6561953" y="2998864"/>
                <a:ext cx="709863" cy="221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 name="文本框 2">
              <a:extLst>
                <a:ext uri="{FF2B5EF4-FFF2-40B4-BE49-F238E27FC236}">
                  <a16:creationId xmlns:a16="http://schemas.microsoft.com/office/drawing/2014/main" id="{F19D1FC6-A513-4025-BB52-1136283578E8}"/>
                </a:ext>
              </a:extLst>
            </p:cNvPr>
            <p:cNvSpPr txBox="1"/>
            <p:nvPr/>
          </p:nvSpPr>
          <p:spPr>
            <a:xfrm>
              <a:off x="2301330" y="2422359"/>
              <a:ext cx="952411" cy="315643"/>
            </a:xfrm>
            <a:prstGeom prst="rect">
              <a:avLst/>
            </a:prstGeom>
            <a:noFill/>
          </p:spPr>
          <p:txBody>
            <a:bodyPr wrap="none" rtlCol="0">
              <a:spAutoFit/>
            </a:bodyPr>
            <a:lstStyle/>
            <a:p>
              <a:r>
                <a:rPr lang="zh-CN" altLang="en-US" b="1" dirty="0">
                  <a:solidFill>
                    <a:srgbClr val="3F3E6F"/>
                  </a:solidFill>
                  <a:ea typeface="微软雅黑" panose="020B0503020204020204" pitchFamily="34" charset="-122"/>
                </a:rPr>
                <a:t>输入数据</a:t>
              </a:r>
            </a:p>
          </p:txBody>
        </p:sp>
        <p:sp>
          <p:nvSpPr>
            <p:cNvPr id="27" name="文本框 26">
              <a:extLst>
                <a:ext uri="{FF2B5EF4-FFF2-40B4-BE49-F238E27FC236}">
                  <a16:creationId xmlns:a16="http://schemas.microsoft.com/office/drawing/2014/main" id="{D480992C-E97A-45E0-84EF-291386D81A74}"/>
                </a:ext>
              </a:extLst>
            </p:cNvPr>
            <p:cNvSpPr txBox="1"/>
            <p:nvPr/>
          </p:nvSpPr>
          <p:spPr>
            <a:xfrm>
              <a:off x="4939992" y="2422359"/>
              <a:ext cx="555116" cy="315643"/>
            </a:xfrm>
            <a:prstGeom prst="rect">
              <a:avLst/>
            </a:prstGeom>
            <a:noFill/>
          </p:spPr>
          <p:txBody>
            <a:bodyPr wrap="none" rtlCol="0">
              <a:spAutoFit/>
            </a:bodyPr>
            <a:lstStyle/>
            <a:p>
              <a:r>
                <a:rPr lang="zh-CN" altLang="en-US" b="1" dirty="0">
                  <a:solidFill>
                    <a:srgbClr val="3F3E6F"/>
                  </a:solidFill>
                  <a:ea typeface="微软雅黑" panose="020B0503020204020204" pitchFamily="34" charset="-122"/>
                </a:rPr>
                <a:t>程序</a:t>
              </a:r>
            </a:p>
          </p:txBody>
        </p:sp>
        <p:sp>
          <p:nvSpPr>
            <p:cNvPr id="28" name="文本框 27">
              <a:extLst>
                <a:ext uri="{FF2B5EF4-FFF2-40B4-BE49-F238E27FC236}">
                  <a16:creationId xmlns:a16="http://schemas.microsoft.com/office/drawing/2014/main" id="{EF51B738-E731-4ED5-AB55-8C4318525588}"/>
                </a:ext>
              </a:extLst>
            </p:cNvPr>
            <p:cNvSpPr txBox="1"/>
            <p:nvPr/>
          </p:nvSpPr>
          <p:spPr>
            <a:xfrm>
              <a:off x="8008468" y="2422359"/>
              <a:ext cx="555116" cy="315643"/>
            </a:xfrm>
            <a:prstGeom prst="rect">
              <a:avLst/>
            </a:prstGeom>
            <a:noFill/>
          </p:spPr>
          <p:txBody>
            <a:bodyPr wrap="none" rtlCol="0">
              <a:spAutoFit/>
            </a:bodyPr>
            <a:lstStyle/>
            <a:p>
              <a:r>
                <a:rPr lang="zh-CN" altLang="en-US" b="1" dirty="0">
                  <a:solidFill>
                    <a:srgbClr val="3F3E6F"/>
                  </a:solidFill>
                  <a:ea typeface="微软雅黑" panose="020B0503020204020204" pitchFamily="34" charset="-122"/>
                </a:rPr>
                <a:t>结果</a:t>
              </a:r>
            </a:p>
          </p:txBody>
        </p:sp>
      </p:grpSp>
      <p:grpSp>
        <p:nvGrpSpPr>
          <p:cNvPr id="19" name="组合 18">
            <a:extLst>
              <a:ext uri="{FF2B5EF4-FFF2-40B4-BE49-F238E27FC236}">
                <a16:creationId xmlns:a16="http://schemas.microsoft.com/office/drawing/2014/main" id="{545C4592-BDEA-4A2D-9031-6175F61B6282}"/>
              </a:ext>
            </a:extLst>
          </p:cNvPr>
          <p:cNvGrpSpPr>
            <a:grpSpLocks noChangeAspect="1"/>
          </p:cNvGrpSpPr>
          <p:nvPr/>
        </p:nvGrpSpPr>
        <p:grpSpPr>
          <a:xfrm>
            <a:off x="1566153" y="5038880"/>
            <a:ext cx="9314475" cy="1163581"/>
            <a:chOff x="1567780" y="5060817"/>
            <a:chExt cx="7978861" cy="996734"/>
          </a:xfrm>
        </p:grpSpPr>
        <p:grpSp>
          <p:nvGrpSpPr>
            <p:cNvPr id="17" name="组合 16">
              <a:extLst>
                <a:ext uri="{FF2B5EF4-FFF2-40B4-BE49-F238E27FC236}">
                  <a16:creationId xmlns:a16="http://schemas.microsoft.com/office/drawing/2014/main" id="{3442DAE6-CCA8-4E6B-98FD-A7C441624B2B}"/>
                </a:ext>
              </a:extLst>
            </p:cNvPr>
            <p:cNvGrpSpPr/>
            <p:nvPr/>
          </p:nvGrpSpPr>
          <p:grpSpPr>
            <a:xfrm>
              <a:off x="1567780" y="5060817"/>
              <a:ext cx="7978861" cy="996734"/>
              <a:chOff x="1567780" y="5060817"/>
              <a:chExt cx="7978861" cy="996734"/>
            </a:xfrm>
          </p:grpSpPr>
          <p:grpSp>
            <p:nvGrpSpPr>
              <p:cNvPr id="12" name="组合 11">
                <a:extLst>
                  <a:ext uri="{FF2B5EF4-FFF2-40B4-BE49-F238E27FC236}">
                    <a16:creationId xmlns:a16="http://schemas.microsoft.com/office/drawing/2014/main" id="{E8BFFAF9-47C8-4932-ABFA-22E0795335E2}"/>
                  </a:ext>
                </a:extLst>
              </p:cNvPr>
              <p:cNvGrpSpPr/>
              <p:nvPr/>
            </p:nvGrpSpPr>
            <p:grpSpPr>
              <a:xfrm>
                <a:off x="1567780" y="5414754"/>
                <a:ext cx="7978861" cy="642797"/>
                <a:chOff x="1567780" y="5414754"/>
                <a:chExt cx="7978861" cy="642797"/>
              </a:xfrm>
            </p:grpSpPr>
            <p:sp>
              <p:nvSpPr>
                <p:cNvPr id="21" name="矩形: 圆角 20">
                  <a:extLst>
                    <a:ext uri="{FF2B5EF4-FFF2-40B4-BE49-F238E27FC236}">
                      <a16:creationId xmlns:a16="http://schemas.microsoft.com/office/drawing/2014/main" id="{B012F678-EA41-41BD-901A-8E45AD2B730A}"/>
                    </a:ext>
                  </a:extLst>
                </p:cNvPr>
                <p:cNvSpPr/>
                <p:nvPr/>
              </p:nvSpPr>
              <p:spPr>
                <a:xfrm>
                  <a:off x="1567780" y="5419415"/>
                  <a:ext cx="2029968" cy="637309"/>
                </a:xfrm>
                <a:prstGeom prst="roundRect">
                  <a:avLst/>
                </a:prstGeom>
                <a:solidFill>
                  <a:srgbClr val="C6D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楷体" panose="02010609060101010101" pitchFamily="49" charset="-122"/>
                      <a:ea typeface="楷体" panose="02010609060101010101" pitchFamily="49" charset="-122"/>
                    </a:rPr>
                    <a:t>人脸照片</a:t>
                  </a:r>
                </a:p>
              </p:txBody>
            </p:sp>
            <p:sp>
              <p:nvSpPr>
                <p:cNvPr id="22" name="矩形: 圆角 21">
                  <a:extLst>
                    <a:ext uri="{FF2B5EF4-FFF2-40B4-BE49-F238E27FC236}">
                      <a16:creationId xmlns:a16="http://schemas.microsoft.com/office/drawing/2014/main" id="{2CC054F1-98B7-4679-9D59-07CF9D302CEC}"/>
                    </a:ext>
                  </a:extLst>
                </p:cNvPr>
                <p:cNvSpPr/>
                <p:nvPr/>
              </p:nvSpPr>
              <p:spPr>
                <a:xfrm>
                  <a:off x="4285501" y="5420242"/>
                  <a:ext cx="2029968" cy="637309"/>
                </a:xfrm>
                <a:prstGeom prst="roundRect">
                  <a:avLst/>
                </a:prstGeom>
                <a:solidFill>
                  <a:srgbClr val="DED5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楷体" panose="02010609060101010101" pitchFamily="49" charset="-122"/>
                      <a:ea typeface="楷体" panose="02010609060101010101" pitchFamily="49" charset="-122"/>
                    </a:rPr>
                    <a:t>姓名</a:t>
                  </a:r>
                </a:p>
              </p:txBody>
            </p:sp>
            <p:sp>
              <p:nvSpPr>
                <p:cNvPr id="23" name="矩形: 圆角 22">
                  <a:extLst>
                    <a:ext uri="{FF2B5EF4-FFF2-40B4-BE49-F238E27FC236}">
                      <a16:creationId xmlns:a16="http://schemas.microsoft.com/office/drawing/2014/main" id="{654F1F91-ABEB-43AE-8D0C-52D38C9D8D68}"/>
                    </a:ext>
                  </a:extLst>
                </p:cNvPr>
                <p:cNvSpPr/>
                <p:nvPr/>
              </p:nvSpPr>
              <p:spPr>
                <a:xfrm>
                  <a:off x="7516673" y="5414754"/>
                  <a:ext cx="2029968" cy="637309"/>
                </a:xfrm>
                <a:prstGeom prst="roundRect">
                  <a:avLst/>
                </a:prstGeom>
                <a:solidFill>
                  <a:srgbClr val="A8EFC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00" dirty="0">
                      <a:solidFill>
                        <a:schemeClr val="tx1"/>
                      </a:solidFill>
                      <a:latin typeface="楷体" panose="02010609060101010101" pitchFamily="49" charset="-122"/>
                      <a:ea typeface="楷体" panose="02010609060101010101" pitchFamily="49" charset="-122"/>
                    </a:rPr>
                    <a:t>识别人脸的程序</a:t>
                  </a:r>
                </a:p>
              </p:txBody>
            </p:sp>
            <p:sp>
              <p:nvSpPr>
                <p:cNvPr id="31" name="箭头: 右 30">
                  <a:extLst>
                    <a:ext uri="{FF2B5EF4-FFF2-40B4-BE49-F238E27FC236}">
                      <a16:creationId xmlns:a16="http://schemas.microsoft.com/office/drawing/2014/main" id="{73582002-037C-430A-AE3C-D79649E531C1}"/>
                    </a:ext>
                  </a:extLst>
                </p:cNvPr>
                <p:cNvSpPr>
                  <a:spLocks noChangeAspect="1"/>
                </p:cNvSpPr>
                <p:nvPr/>
              </p:nvSpPr>
              <p:spPr>
                <a:xfrm>
                  <a:off x="6561139" y="5622753"/>
                  <a:ext cx="709863" cy="221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2" name="文本框 31">
                <a:extLst>
                  <a:ext uri="{FF2B5EF4-FFF2-40B4-BE49-F238E27FC236}">
                    <a16:creationId xmlns:a16="http://schemas.microsoft.com/office/drawing/2014/main" id="{D91F0DFD-7F3A-4434-A6D8-EF2A67B2630B}"/>
                  </a:ext>
                </a:extLst>
              </p:cNvPr>
              <p:cNvSpPr txBox="1"/>
              <p:nvPr/>
            </p:nvSpPr>
            <p:spPr>
              <a:xfrm>
                <a:off x="2160290" y="5060817"/>
                <a:ext cx="954612" cy="316373"/>
              </a:xfrm>
              <a:prstGeom prst="rect">
                <a:avLst/>
              </a:prstGeom>
              <a:noFill/>
            </p:spPr>
            <p:txBody>
              <a:bodyPr wrap="none" rtlCol="0">
                <a:spAutoFit/>
              </a:bodyPr>
              <a:lstStyle/>
              <a:p>
                <a:r>
                  <a:rPr lang="zh-CN" altLang="en-US" b="1" dirty="0">
                    <a:solidFill>
                      <a:srgbClr val="3F3E6F"/>
                    </a:solidFill>
                    <a:ea typeface="微软雅黑" panose="020B0503020204020204" pitchFamily="34" charset="-122"/>
                  </a:rPr>
                  <a:t>输入数据</a:t>
                </a:r>
              </a:p>
            </p:txBody>
          </p:sp>
          <p:sp>
            <p:nvSpPr>
              <p:cNvPr id="33" name="文本框 32">
                <a:extLst>
                  <a:ext uri="{FF2B5EF4-FFF2-40B4-BE49-F238E27FC236}">
                    <a16:creationId xmlns:a16="http://schemas.microsoft.com/office/drawing/2014/main" id="{5176F31D-F54A-46F8-A6DC-FB0F50A42248}"/>
                  </a:ext>
                </a:extLst>
              </p:cNvPr>
              <p:cNvSpPr txBox="1"/>
              <p:nvPr/>
            </p:nvSpPr>
            <p:spPr>
              <a:xfrm>
                <a:off x="7982254" y="5060817"/>
                <a:ext cx="556399" cy="316373"/>
              </a:xfrm>
              <a:prstGeom prst="rect">
                <a:avLst/>
              </a:prstGeom>
              <a:noFill/>
            </p:spPr>
            <p:txBody>
              <a:bodyPr wrap="none" rtlCol="0">
                <a:spAutoFit/>
              </a:bodyPr>
              <a:lstStyle/>
              <a:p>
                <a:r>
                  <a:rPr lang="zh-CN" altLang="en-US" b="1" dirty="0">
                    <a:solidFill>
                      <a:srgbClr val="3F3E6F"/>
                    </a:solidFill>
                    <a:ea typeface="微软雅黑" panose="020B0503020204020204" pitchFamily="34" charset="-122"/>
                  </a:rPr>
                  <a:t>程序</a:t>
                </a:r>
              </a:p>
            </p:txBody>
          </p:sp>
          <p:sp>
            <p:nvSpPr>
              <p:cNvPr id="34" name="文本框 33">
                <a:extLst>
                  <a:ext uri="{FF2B5EF4-FFF2-40B4-BE49-F238E27FC236}">
                    <a16:creationId xmlns:a16="http://schemas.microsoft.com/office/drawing/2014/main" id="{8520DDD1-5CDE-426B-A319-6100F794A524}"/>
                  </a:ext>
                </a:extLst>
              </p:cNvPr>
              <p:cNvSpPr txBox="1"/>
              <p:nvPr/>
            </p:nvSpPr>
            <p:spPr>
              <a:xfrm>
                <a:off x="4780801" y="5060817"/>
                <a:ext cx="556399" cy="316373"/>
              </a:xfrm>
              <a:prstGeom prst="rect">
                <a:avLst/>
              </a:prstGeom>
              <a:noFill/>
            </p:spPr>
            <p:txBody>
              <a:bodyPr wrap="none" rtlCol="0">
                <a:spAutoFit/>
              </a:bodyPr>
              <a:lstStyle/>
              <a:p>
                <a:r>
                  <a:rPr lang="zh-CN" altLang="en-US" b="1" dirty="0">
                    <a:solidFill>
                      <a:srgbClr val="3F3E6F"/>
                    </a:solidFill>
                    <a:ea typeface="微软雅黑" panose="020B0503020204020204" pitchFamily="34" charset="-122"/>
                  </a:rPr>
                  <a:t>结果</a:t>
                </a:r>
              </a:p>
            </p:txBody>
          </p:sp>
        </p:grpSp>
        <p:sp>
          <p:nvSpPr>
            <p:cNvPr id="30" name="加号 29">
              <a:extLst>
                <a:ext uri="{FF2B5EF4-FFF2-40B4-BE49-F238E27FC236}">
                  <a16:creationId xmlns:a16="http://schemas.microsoft.com/office/drawing/2014/main" id="{ACC147CD-BAAC-4FD9-862F-E558F117D34D}"/>
                </a:ext>
              </a:extLst>
            </p:cNvPr>
            <p:cNvSpPr>
              <a:spLocks noChangeAspect="1"/>
            </p:cNvSpPr>
            <p:nvPr/>
          </p:nvSpPr>
          <p:spPr>
            <a:xfrm>
              <a:off x="3683467" y="5533480"/>
              <a:ext cx="449207" cy="3998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5" name="文本框 34">
            <a:extLst>
              <a:ext uri="{FF2B5EF4-FFF2-40B4-BE49-F238E27FC236}">
                <a16:creationId xmlns:a16="http://schemas.microsoft.com/office/drawing/2014/main" id="{E2A0EBFB-DF41-4E70-B518-E2F6873BB4EE}"/>
              </a:ext>
            </a:extLst>
          </p:cNvPr>
          <p:cNvSpPr txBox="1"/>
          <p:nvPr/>
        </p:nvSpPr>
        <p:spPr>
          <a:xfrm>
            <a:off x="359911" y="70898"/>
            <a:ext cx="800823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a:t>
            </a:r>
            <a:r>
              <a:rPr lang="en-US" altLang="zh-CN" sz="3200" b="1" dirty="0">
                <a:solidFill>
                  <a:srgbClr val="0A0AE6"/>
                </a:solidFill>
                <a:ea typeface="微软雅黑" panose="020B0503020204020204" pitchFamily="34" charset="-122"/>
              </a:rPr>
              <a:t> vs </a:t>
            </a:r>
            <a:r>
              <a:rPr lang="zh-CN" altLang="en-US" sz="3200" b="1" dirty="0">
                <a:solidFill>
                  <a:srgbClr val="0A0AE6"/>
                </a:solidFill>
                <a:ea typeface="微软雅黑" panose="020B0503020204020204" pitchFamily="34" charset="-122"/>
              </a:rPr>
              <a:t>传统编程</a:t>
            </a:r>
            <a:endParaRPr lang="en-US" altLang="zh-CN" sz="3200" b="1" dirty="0">
              <a:solidFill>
                <a:srgbClr val="0A0AE6"/>
              </a:solidFill>
              <a:ea typeface="微软雅黑" panose="020B0503020204020204" pitchFamily="34" charset="-122"/>
            </a:endParaRPr>
          </a:p>
        </p:txBody>
      </p:sp>
      <p:sp>
        <p:nvSpPr>
          <p:cNvPr id="37" name="文本框 36">
            <a:extLst>
              <a:ext uri="{FF2B5EF4-FFF2-40B4-BE49-F238E27FC236}">
                <a16:creationId xmlns:a16="http://schemas.microsoft.com/office/drawing/2014/main" id="{2C0CF4C5-3F1A-4CEC-B499-C659BD615E25}"/>
              </a:ext>
            </a:extLst>
          </p:cNvPr>
          <p:cNvSpPr txBox="1"/>
          <p:nvPr/>
        </p:nvSpPr>
        <p:spPr>
          <a:xfrm>
            <a:off x="706428" y="1788929"/>
            <a:ext cx="10779144"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FF"/>
                </a:solidFill>
                <a:ea typeface="微软雅黑" panose="020B0503020204020204" pitchFamily="34" charset="-122"/>
              </a:rPr>
              <a:t>传统计算机编程</a:t>
            </a:r>
            <a:r>
              <a:rPr lang="en-US" altLang="zh-CN" sz="2400" dirty="0">
                <a:ea typeface="微软雅黑" panose="020B0503020204020204" pitchFamily="34" charset="-122"/>
              </a:rPr>
              <a:t>: </a:t>
            </a:r>
            <a:r>
              <a:rPr lang="zh-CN" altLang="en-US" sz="2400" dirty="0">
                <a:ea typeface="微软雅黑" panose="020B0503020204020204" pitchFamily="34" charset="-122"/>
              </a:rPr>
              <a:t>人为编写计算机程序，读入输入数据，产生运行结果。</a:t>
            </a:r>
            <a:endParaRPr lang="en-US" altLang="zh-CN" sz="2400" dirty="0">
              <a:ea typeface="微软雅黑" panose="020B0503020204020204" pitchFamily="34" charset="-122"/>
            </a:endParaRPr>
          </a:p>
          <a:p>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b="1" dirty="0">
              <a:solidFill>
                <a:srgbClr val="0000FF"/>
              </a:solidFill>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0000FF"/>
                </a:solidFill>
                <a:ea typeface="微软雅黑" panose="020B0503020204020204" pitchFamily="34" charset="-122"/>
              </a:rPr>
              <a:t>机器学习</a:t>
            </a:r>
            <a:r>
              <a:rPr lang="en-US" altLang="zh-CN" sz="2400" dirty="0">
                <a:ea typeface="微软雅黑" panose="020B0503020204020204" pitchFamily="34" charset="-122"/>
              </a:rPr>
              <a:t>: </a:t>
            </a:r>
            <a:r>
              <a:rPr lang="zh-CN" altLang="en-US" sz="2400" dirty="0">
                <a:ea typeface="微软雅黑" panose="020B0503020204020204" pitchFamily="34" charset="-122"/>
              </a:rPr>
              <a:t>算法通过处理输入数据和输出结果，产生计算机程序。</a:t>
            </a:r>
            <a:endParaRPr lang="en-US" altLang="zh-CN" sz="2400" dirty="0">
              <a:ea typeface="微软雅黑" panose="020B0503020204020204" pitchFamily="34" charset="-122"/>
            </a:endParaRPr>
          </a:p>
          <a:p>
            <a:pPr marL="342900" indent="-342900">
              <a:buFont typeface="Arial" panose="020B0604020202020204" pitchFamily="34" charset="0"/>
              <a:buChar char="•"/>
            </a:pPr>
            <a:endParaRPr lang="en-US" altLang="zh-CN" sz="2400" dirty="0">
              <a:ea typeface="微软雅黑" panose="020B0503020204020204" pitchFamily="34" charset="-122"/>
            </a:endParaRPr>
          </a:p>
        </p:txBody>
      </p:sp>
      <p:cxnSp>
        <p:nvCxnSpPr>
          <p:cNvPr id="26" name="直接连接符 25">
            <a:extLst>
              <a:ext uri="{FF2B5EF4-FFF2-40B4-BE49-F238E27FC236}">
                <a16:creationId xmlns:a16="http://schemas.microsoft.com/office/drawing/2014/main" id="{E371AABA-772F-42EF-950D-4AAD9C100612}"/>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145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98889"/>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机器学习来世与今生</a:t>
            </a:r>
            <a:endParaRPr lang="en-US" altLang="zh-CN" sz="3200" b="1" dirty="0">
              <a:solidFill>
                <a:srgbClr val="0A0AE6"/>
              </a:solidFill>
              <a:ea typeface="微软雅黑" panose="020B0503020204020204" pitchFamily="34" charset="-122"/>
            </a:endParaRPr>
          </a:p>
        </p:txBody>
      </p:sp>
      <p:pic>
        <p:nvPicPr>
          <p:cNvPr id="16" name="Picture 2" descr="http://xqimg.imedao.com/15368714568bf33fd641e8cd.jpg">
            <a:extLst>
              <a:ext uri="{FF2B5EF4-FFF2-40B4-BE49-F238E27FC236}">
                <a16:creationId xmlns:a16="http://schemas.microsoft.com/office/drawing/2014/main" id="{3DF3EB4E-9801-4CE8-8734-E0C51BE7C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82" y="1522726"/>
            <a:ext cx="11440836" cy="456687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210478D2-F257-460E-9743-46551DF7E295}"/>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907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98889"/>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人工智能</a:t>
            </a:r>
            <a:r>
              <a:rPr lang="en-US" altLang="zh-CN" sz="3200" b="1" dirty="0">
                <a:solidFill>
                  <a:srgbClr val="0A0AE6"/>
                </a:solidFill>
                <a:ea typeface="微软雅黑" panose="020B0503020204020204" pitchFamily="34" charset="-122"/>
              </a:rPr>
              <a:t>-</a:t>
            </a:r>
            <a:r>
              <a:rPr lang="zh-CN" altLang="en-US" sz="3200" b="1" dirty="0">
                <a:solidFill>
                  <a:srgbClr val="0A0AE6"/>
                </a:solidFill>
                <a:ea typeface="微软雅黑" panose="020B0503020204020204" pitchFamily="34" charset="-122"/>
              </a:rPr>
              <a:t>机器学习</a:t>
            </a:r>
            <a:r>
              <a:rPr lang="en-US" altLang="zh-CN" sz="3200" b="1" dirty="0">
                <a:solidFill>
                  <a:srgbClr val="0A0AE6"/>
                </a:solidFill>
                <a:ea typeface="微软雅黑" panose="020B0503020204020204" pitchFamily="34" charset="-122"/>
              </a:rPr>
              <a:t>-</a:t>
            </a:r>
            <a:r>
              <a:rPr lang="zh-CN" altLang="en-US" sz="3200" b="1" dirty="0">
                <a:solidFill>
                  <a:srgbClr val="0A0AE6"/>
                </a:solidFill>
                <a:ea typeface="微软雅黑" panose="020B0503020204020204" pitchFamily="34" charset="-122"/>
              </a:rPr>
              <a:t>深度学习</a:t>
            </a:r>
            <a:endParaRPr lang="en-US" altLang="zh-CN" sz="3200" b="1" dirty="0">
              <a:solidFill>
                <a:srgbClr val="0A0AE6"/>
              </a:solidFill>
              <a:ea typeface="微软雅黑" panose="020B0503020204020204" pitchFamily="34" charset="-122"/>
            </a:endParaRPr>
          </a:p>
        </p:txBody>
      </p:sp>
      <p:grpSp>
        <p:nvGrpSpPr>
          <p:cNvPr id="13" name="组合 12">
            <a:extLst>
              <a:ext uri="{FF2B5EF4-FFF2-40B4-BE49-F238E27FC236}">
                <a16:creationId xmlns:a16="http://schemas.microsoft.com/office/drawing/2014/main" id="{C595F28C-A0AC-49C1-B591-90C100543BAB}"/>
              </a:ext>
            </a:extLst>
          </p:cNvPr>
          <p:cNvGrpSpPr/>
          <p:nvPr/>
        </p:nvGrpSpPr>
        <p:grpSpPr>
          <a:xfrm>
            <a:off x="2142835" y="1366482"/>
            <a:ext cx="6779491" cy="4590473"/>
            <a:chOff x="2142835" y="1366482"/>
            <a:chExt cx="6779491" cy="4590473"/>
          </a:xfrm>
        </p:grpSpPr>
        <p:sp>
          <p:nvSpPr>
            <p:cNvPr id="9" name="椭圆 8">
              <a:extLst>
                <a:ext uri="{FF2B5EF4-FFF2-40B4-BE49-F238E27FC236}">
                  <a16:creationId xmlns:a16="http://schemas.microsoft.com/office/drawing/2014/main" id="{FEA0021E-7069-4CC1-A744-817C7A7B952C}"/>
                </a:ext>
              </a:extLst>
            </p:cNvPr>
            <p:cNvSpPr/>
            <p:nvPr/>
          </p:nvSpPr>
          <p:spPr>
            <a:xfrm>
              <a:off x="2142835" y="1366482"/>
              <a:ext cx="6779491" cy="459047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A88E5D5A-CDEF-41F5-8541-C9E60AA62D9D}"/>
                </a:ext>
              </a:extLst>
            </p:cNvPr>
            <p:cNvSpPr/>
            <p:nvPr/>
          </p:nvSpPr>
          <p:spPr>
            <a:xfrm>
              <a:off x="2142835" y="2105891"/>
              <a:ext cx="4373417" cy="3385627"/>
            </a:xfrm>
            <a:prstGeom prst="ellipse">
              <a:avLst/>
            </a:prstGeom>
            <a:solidFill>
              <a:srgbClr val="DED5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ACEFB669-5790-45F2-A433-E897BFEAE6E9}"/>
                </a:ext>
              </a:extLst>
            </p:cNvPr>
            <p:cNvSpPr/>
            <p:nvPr/>
          </p:nvSpPr>
          <p:spPr>
            <a:xfrm>
              <a:off x="2142835" y="3020295"/>
              <a:ext cx="2551542" cy="1644322"/>
            </a:xfrm>
            <a:prstGeom prst="ellipse">
              <a:avLst/>
            </a:prstGeom>
            <a:solidFill>
              <a:srgbClr val="A8EFC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DD8E2E59-000B-46B9-9C71-B9455CBA2B1C}"/>
                </a:ext>
              </a:extLst>
            </p:cNvPr>
            <p:cNvSpPr txBox="1"/>
            <p:nvPr/>
          </p:nvSpPr>
          <p:spPr>
            <a:xfrm>
              <a:off x="6806218" y="3369330"/>
              <a:ext cx="1826141"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人工智能</a:t>
              </a:r>
            </a:p>
          </p:txBody>
        </p:sp>
        <p:sp>
          <p:nvSpPr>
            <p:cNvPr id="14" name="文本框 13">
              <a:extLst>
                <a:ext uri="{FF2B5EF4-FFF2-40B4-BE49-F238E27FC236}">
                  <a16:creationId xmlns:a16="http://schemas.microsoft.com/office/drawing/2014/main" id="{C3D24B7C-A6D8-4E96-B0C5-0ECA48334AB8}"/>
                </a:ext>
              </a:extLst>
            </p:cNvPr>
            <p:cNvSpPr txBox="1"/>
            <p:nvPr/>
          </p:nvSpPr>
          <p:spPr>
            <a:xfrm>
              <a:off x="4722101" y="3430885"/>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机器学习</a:t>
              </a:r>
            </a:p>
          </p:txBody>
        </p:sp>
        <p:sp>
          <p:nvSpPr>
            <p:cNvPr id="15" name="文本框 14">
              <a:extLst>
                <a:ext uri="{FF2B5EF4-FFF2-40B4-BE49-F238E27FC236}">
                  <a16:creationId xmlns:a16="http://schemas.microsoft.com/office/drawing/2014/main" id="{E5A14D7A-100D-42EA-9AF4-ECEF3E32093E}"/>
                </a:ext>
              </a:extLst>
            </p:cNvPr>
            <p:cNvSpPr txBox="1"/>
            <p:nvPr/>
          </p:nvSpPr>
          <p:spPr>
            <a:xfrm>
              <a:off x="2543950" y="3430885"/>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深度学习</a:t>
              </a:r>
            </a:p>
          </p:txBody>
        </p:sp>
      </p:grpSp>
      <p:cxnSp>
        <p:nvCxnSpPr>
          <p:cNvPr id="17" name="直接连接符 16">
            <a:extLst>
              <a:ext uri="{FF2B5EF4-FFF2-40B4-BE49-F238E27FC236}">
                <a16:creationId xmlns:a16="http://schemas.microsoft.com/office/drawing/2014/main" id="{01D93E65-955B-462B-9A20-1A55387D3744}"/>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97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C6965FB2-F1E3-468F-9ED2-91BCF6FFCFD4}"/>
              </a:ext>
            </a:extLst>
          </p:cNvPr>
          <p:cNvSpPr/>
          <p:nvPr/>
        </p:nvSpPr>
        <p:spPr>
          <a:xfrm>
            <a:off x="621005" y="2947992"/>
            <a:ext cx="6400800" cy="540000"/>
          </a:xfrm>
          <a:prstGeom prst="round2DiagRect">
            <a:avLst/>
          </a:prstGeom>
          <a:solidFill>
            <a:srgbClr val="6C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59911" y="65112"/>
            <a:ext cx="7613584" cy="584775"/>
          </a:xfrm>
          <a:prstGeom prst="rect">
            <a:avLst/>
          </a:prstGeom>
          <a:noFill/>
        </p:spPr>
        <p:txBody>
          <a:bodyPr wrap="square" rtlCol="0">
            <a:spAutoFit/>
          </a:bodyPr>
          <a:lstStyle/>
          <a:p>
            <a:r>
              <a:rPr lang="en-CA"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机器学习的应用</a:t>
            </a:r>
            <a:endPar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21005" y="1388703"/>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课程介绍</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人工智能与机器学习的定义</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solidFill>
                  <a:schemeClr val="bg1"/>
                </a:solidFill>
                <a:latin typeface="微软雅黑" panose="020B0503020204020204" pitchFamily="34" charset="-122"/>
                <a:ea typeface="微软雅黑" panose="020B0503020204020204" pitchFamily="34" charset="-122"/>
              </a:rPr>
              <a:t>机器学习的应用</a:t>
            </a:r>
            <a:endParaRPr lang="en-CA" altLang="zh-CN" sz="2800" b="1"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机器学习与统计学、人类学习的区别</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机器学习的分类</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机器学习术语与项目流程</a:t>
            </a:r>
            <a:endParaRPr lang="en-US" altLang="zh-CN" sz="28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92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64983" y="98889"/>
            <a:ext cx="2646878"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机器学习应用</a:t>
            </a:r>
            <a:endParaRPr lang="en-US" altLang="zh-CN" sz="3200" b="1" dirty="0">
              <a:solidFill>
                <a:srgbClr val="0A0AE6"/>
              </a:solidFill>
              <a:ea typeface="微软雅黑" panose="020B0503020204020204" pitchFamily="34" charset="-122"/>
            </a:endParaRPr>
          </a:p>
        </p:txBody>
      </p:sp>
      <p:grpSp>
        <p:nvGrpSpPr>
          <p:cNvPr id="4" name="组合 3">
            <a:extLst>
              <a:ext uri="{FF2B5EF4-FFF2-40B4-BE49-F238E27FC236}">
                <a16:creationId xmlns:a16="http://schemas.microsoft.com/office/drawing/2014/main" id="{BCF20511-C611-440A-88CD-F726FE418EE9}"/>
              </a:ext>
            </a:extLst>
          </p:cNvPr>
          <p:cNvGrpSpPr/>
          <p:nvPr/>
        </p:nvGrpSpPr>
        <p:grpSpPr>
          <a:xfrm>
            <a:off x="294132" y="1558798"/>
            <a:ext cx="11041876" cy="4398157"/>
            <a:chOff x="216310" y="1921464"/>
            <a:chExt cx="11041876" cy="4398157"/>
          </a:xfrm>
        </p:grpSpPr>
        <p:cxnSp>
          <p:nvCxnSpPr>
            <p:cNvPr id="14" name="肘形连接符 13"/>
            <p:cNvCxnSpPr>
              <a:cxnSpLocks/>
              <a:endCxn id="15" idx="1"/>
            </p:cNvCxnSpPr>
            <p:nvPr/>
          </p:nvCxnSpPr>
          <p:spPr>
            <a:xfrm rot="5400000" flipH="1" flipV="1">
              <a:off x="4262919" y="2558573"/>
              <a:ext cx="1758746" cy="1398928"/>
            </a:xfrm>
            <a:prstGeom prst="bentConnector2">
              <a:avLst/>
            </a:prstGeom>
            <a:ln w="38100">
              <a:solidFill>
                <a:srgbClr val="002060"/>
              </a:solidFill>
              <a:headEnd w="lg" len="lg"/>
              <a:tailEnd type="triangle" w="med" len="lg"/>
            </a:ln>
          </p:spPr>
          <p:style>
            <a:lnRef idx="3">
              <a:schemeClr val="dk1"/>
            </a:lnRef>
            <a:fillRef idx="0">
              <a:schemeClr val="dk1"/>
            </a:fillRef>
            <a:effectRef idx="2">
              <a:schemeClr val="dk1"/>
            </a:effectRef>
            <a:fontRef idx="minor">
              <a:schemeClr val="tx1"/>
            </a:fontRef>
          </p:style>
        </p:cxnSp>
        <p:cxnSp>
          <p:nvCxnSpPr>
            <p:cNvPr id="17" name="肘形连接符 16"/>
            <p:cNvCxnSpPr>
              <a:cxnSpLocks/>
              <a:endCxn id="18" idx="1"/>
            </p:cNvCxnSpPr>
            <p:nvPr/>
          </p:nvCxnSpPr>
          <p:spPr>
            <a:xfrm>
              <a:off x="3143418" y="4137406"/>
              <a:ext cx="2698338" cy="1725015"/>
            </a:xfrm>
            <a:prstGeom prst="bentConnector3">
              <a:avLst>
                <a:gd name="adj1" fmla="val 47946"/>
              </a:avLst>
            </a:prstGeom>
            <a:ln w="38100">
              <a:solidFill>
                <a:srgbClr val="002060"/>
              </a:solidFill>
              <a:headEnd w="lg" len="lg"/>
              <a:tailEnd type="triangle" w="med" len="lg"/>
            </a:ln>
          </p:spPr>
          <p:style>
            <a:lnRef idx="3">
              <a:schemeClr val="dk1"/>
            </a:lnRef>
            <a:fillRef idx="0">
              <a:schemeClr val="dk1"/>
            </a:fillRef>
            <a:effectRef idx="2">
              <a:schemeClr val="dk1"/>
            </a:effectRef>
            <a:fontRef idx="minor">
              <a:schemeClr val="tx1"/>
            </a:fontRef>
          </p:style>
        </p:cxnSp>
        <p:sp>
          <p:nvSpPr>
            <p:cNvPr id="2" name="圆角矩形 1"/>
            <p:cNvSpPr/>
            <p:nvPr/>
          </p:nvSpPr>
          <p:spPr>
            <a:xfrm>
              <a:off x="216310" y="3660015"/>
              <a:ext cx="2986575" cy="914400"/>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机器学习应用</a:t>
              </a:r>
              <a:endParaRPr lang="en-US" sz="2800" b="1" dirty="0">
                <a:solidFill>
                  <a:schemeClr val="tx1"/>
                </a:solidFill>
                <a:latin typeface="楷体" panose="02010609060101010101" pitchFamily="49" charset="-122"/>
                <a:ea typeface="楷体" panose="02010609060101010101" pitchFamily="49" charset="-122"/>
              </a:endParaRPr>
            </a:p>
          </p:txBody>
        </p:sp>
        <p:sp>
          <p:nvSpPr>
            <p:cNvPr id="15" name="圆角矩形 14"/>
            <p:cNvSpPr/>
            <p:nvPr/>
          </p:nvSpPr>
          <p:spPr>
            <a:xfrm>
              <a:off x="5841756" y="1921464"/>
              <a:ext cx="5416430" cy="914400"/>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计算机视觉</a:t>
              </a:r>
              <a:endParaRPr lang="en-US" sz="2800" b="1" dirty="0">
                <a:solidFill>
                  <a:schemeClr val="tx1"/>
                </a:solidFill>
                <a:latin typeface="楷体" panose="02010609060101010101" pitchFamily="49" charset="-122"/>
                <a:ea typeface="楷体" panose="02010609060101010101" pitchFamily="49" charset="-122"/>
              </a:endParaRPr>
            </a:p>
          </p:txBody>
        </p:sp>
        <p:sp>
          <p:nvSpPr>
            <p:cNvPr id="16" name="圆角矩形 15"/>
            <p:cNvSpPr/>
            <p:nvPr/>
          </p:nvSpPr>
          <p:spPr>
            <a:xfrm>
              <a:off x="5841755" y="3660015"/>
              <a:ext cx="5416429" cy="914400"/>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自然语言处理</a:t>
              </a:r>
              <a:endParaRPr lang="en-US" sz="2800" b="1" dirty="0">
                <a:solidFill>
                  <a:schemeClr val="tx1"/>
                </a:solidFill>
                <a:latin typeface="楷体" panose="02010609060101010101" pitchFamily="49" charset="-122"/>
                <a:ea typeface="楷体" panose="02010609060101010101" pitchFamily="49" charset="-122"/>
              </a:endParaRPr>
            </a:p>
          </p:txBody>
        </p:sp>
        <p:sp>
          <p:nvSpPr>
            <p:cNvPr id="18" name="圆角矩形 17"/>
            <p:cNvSpPr/>
            <p:nvPr/>
          </p:nvSpPr>
          <p:spPr>
            <a:xfrm>
              <a:off x="5841756" y="5405221"/>
              <a:ext cx="5416429" cy="914400"/>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语音识别</a:t>
              </a:r>
              <a:endParaRPr lang="en-US" altLang="zh-CN" sz="2800" b="1" dirty="0">
                <a:solidFill>
                  <a:schemeClr val="tx1"/>
                </a:solidFill>
                <a:latin typeface="楷体" panose="02010609060101010101" pitchFamily="49" charset="-122"/>
                <a:ea typeface="楷体" panose="02010609060101010101" pitchFamily="49" charset="-122"/>
              </a:endParaRPr>
            </a:p>
          </p:txBody>
        </p:sp>
        <p:cxnSp>
          <p:nvCxnSpPr>
            <p:cNvPr id="22" name="直接箭头连接符 21"/>
            <p:cNvCxnSpPr/>
            <p:nvPr/>
          </p:nvCxnSpPr>
          <p:spPr>
            <a:xfrm>
              <a:off x="4442828" y="4137406"/>
              <a:ext cx="1398930" cy="0"/>
            </a:xfrm>
            <a:prstGeom prst="straightConnector1">
              <a:avLst/>
            </a:prstGeom>
            <a:ln w="38100">
              <a:solidFill>
                <a:srgbClr val="002060"/>
              </a:solidFill>
              <a:headEnd w="lg" len="lg"/>
              <a:tailEnd type="triangle" w="med" len="lg"/>
            </a:ln>
          </p:spPr>
          <p:style>
            <a:lnRef idx="3">
              <a:schemeClr val="dk1"/>
            </a:lnRef>
            <a:fillRef idx="0">
              <a:schemeClr val="dk1"/>
            </a:fillRef>
            <a:effectRef idx="2">
              <a:schemeClr val="dk1"/>
            </a:effectRef>
            <a:fontRef idx="minor">
              <a:schemeClr val="tx1"/>
            </a:fontRef>
          </p:style>
        </p:cxnSp>
      </p:grpSp>
      <p:cxnSp>
        <p:nvCxnSpPr>
          <p:cNvPr id="12" name="直接连接符 11">
            <a:extLst>
              <a:ext uri="{FF2B5EF4-FFF2-40B4-BE49-F238E27FC236}">
                <a16:creationId xmlns:a16="http://schemas.microsoft.com/office/drawing/2014/main" id="{18574AD8-8BFC-4775-B2EE-F002A21F1C8E}"/>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2848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70CE660A-36DB-4D35-92D2-C06ACD9B0102}"/>
              </a:ext>
            </a:extLst>
          </p:cNvPr>
          <p:cNvSpPr/>
          <p:nvPr/>
        </p:nvSpPr>
        <p:spPr>
          <a:xfrm>
            <a:off x="621008" y="1519875"/>
            <a:ext cx="6400800" cy="540000"/>
          </a:xfrm>
          <a:prstGeom prst="round2DiagRect">
            <a:avLst/>
          </a:prstGeom>
          <a:solidFill>
            <a:srgbClr val="6C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59911" y="65112"/>
            <a:ext cx="7613584" cy="584775"/>
          </a:xfrm>
          <a:prstGeom prst="rect">
            <a:avLst/>
          </a:prstGeom>
          <a:noFill/>
        </p:spPr>
        <p:txBody>
          <a:bodyPr wrap="square" rtlCol="0">
            <a:spAutoFit/>
          </a:bodyPr>
          <a:lstStyle/>
          <a:p>
            <a:r>
              <a:rPr lang="en-CA" altLang="zh-CN" sz="3200" b="1" dirty="0">
                <a:solidFill>
                  <a:srgbClr val="0A05DF"/>
                </a:solidFill>
                <a:latin typeface="微软雅黑" panose="020B0503020204020204" pitchFamily="34" charset="-122"/>
                <a:ea typeface="微软雅黑" panose="020B0503020204020204" pitchFamily="34" charset="-122"/>
              </a:rPr>
              <a:t>1</a:t>
            </a:r>
            <a:r>
              <a:rPr lang="en-US" altLang="zh-CN" sz="3200" b="1" dirty="0">
                <a:solidFill>
                  <a:srgbClr val="0A05DF"/>
                </a:solidFill>
                <a:latin typeface="微软雅黑" panose="020B0503020204020204" pitchFamily="34" charset="-122"/>
                <a:ea typeface="微软雅黑" panose="020B0503020204020204" pitchFamily="34" charset="-122"/>
              </a:rPr>
              <a:t>. </a:t>
            </a:r>
            <a:r>
              <a:rPr lang="zh-CN" altLang="en-US" sz="3200" b="1" dirty="0">
                <a:solidFill>
                  <a:srgbClr val="0A05DF"/>
                </a:solidFill>
                <a:latin typeface="微软雅黑" panose="020B0503020204020204" pitchFamily="34" charset="-122"/>
                <a:ea typeface="微软雅黑" panose="020B0503020204020204" pitchFamily="34" charset="-122"/>
              </a:rPr>
              <a:t>课程介绍</a:t>
            </a:r>
            <a:endParaRPr lang="en-US" altLang="zh-CN" sz="3200" b="1" dirty="0">
              <a:solidFill>
                <a:srgbClr val="0A05D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1008" y="1390871"/>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solidFill>
                  <a:schemeClr val="bg1"/>
                </a:solidFill>
                <a:latin typeface="微软雅黑" panose="020B0503020204020204" pitchFamily="34" charset="-122"/>
                <a:ea typeface="微软雅黑" panose="020B0503020204020204" pitchFamily="34" charset="-122"/>
              </a:rPr>
              <a:t>课程介绍</a:t>
            </a:r>
            <a:endParaRPr lang="en-CA" altLang="zh-CN" sz="2800" b="1"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人工智能与机器学习的定义</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机器学习的应用</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机器学习与统计学、人类学习的区别</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机器学习的分类</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机器学习术语与项目流程</a:t>
            </a:r>
            <a:endParaRPr lang="en-US" altLang="zh-CN" sz="28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54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64983" y="98889"/>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grpSp>
        <p:nvGrpSpPr>
          <p:cNvPr id="2" name="组合 1">
            <a:extLst>
              <a:ext uri="{FF2B5EF4-FFF2-40B4-BE49-F238E27FC236}">
                <a16:creationId xmlns:a16="http://schemas.microsoft.com/office/drawing/2014/main" id="{C4353205-A2D7-4FC3-B816-EC2A80C84288}"/>
              </a:ext>
            </a:extLst>
          </p:cNvPr>
          <p:cNvGrpSpPr/>
          <p:nvPr/>
        </p:nvGrpSpPr>
        <p:grpSpPr>
          <a:xfrm>
            <a:off x="216310" y="1666407"/>
            <a:ext cx="1973949" cy="774613"/>
            <a:chOff x="228233" y="1815254"/>
            <a:chExt cx="1973949" cy="774613"/>
          </a:xfrm>
        </p:grpSpPr>
        <p:pic>
          <p:nvPicPr>
            <p:cNvPr id="3" name="图片 2">
              <a:extLst>
                <a:ext uri="{FF2B5EF4-FFF2-40B4-BE49-F238E27FC236}">
                  <a16:creationId xmlns:a16="http://schemas.microsoft.com/office/drawing/2014/main" id="{ABFE46DA-91F5-426B-B175-5AA44AB5870F}"/>
                </a:ext>
              </a:extLst>
            </p:cNvPr>
            <p:cNvPicPr>
              <a:picLocks noChangeAspect="1"/>
            </p:cNvPicPr>
            <p:nvPr/>
          </p:nvPicPr>
          <p:blipFill>
            <a:blip r:embed="rId2"/>
            <a:stretch>
              <a:fillRect/>
            </a:stretch>
          </p:blipFill>
          <p:spPr>
            <a:xfrm>
              <a:off x="228233" y="1815254"/>
              <a:ext cx="1200141" cy="774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直接箭头连接符 6">
              <a:extLst>
                <a:ext uri="{FF2B5EF4-FFF2-40B4-BE49-F238E27FC236}">
                  <a16:creationId xmlns:a16="http://schemas.microsoft.com/office/drawing/2014/main" id="{BC7AA3DA-E6BC-42F8-BEED-8E33C7BAEDCB}"/>
                </a:ext>
              </a:extLst>
            </p:cNvPr>
            <p:cNvCxnSpPr>
              <a:cxnSpLocks/>
            </p:cNvCxnSpPr>
            <p:nvPr/>
          </p:nvCxnSpPr>
          <p:spPr>
            <a:xfrm>
              <a:off x="1428374" y="2237110"/>
              <a:ext cx="341991"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62B8F-CEAF-4F3D-834F-3FFA96A51FF9}"/>
                </a:ext>
              </a:extLst>
            </p:cNvPr>
            <p:cNvSpPr txBox="1"/>
            <p:nvPr/>
          </p:nvSpPr>
          <p:spPr>
            <a:xfrm>
              <a:off x="1786684" y="2052444"/>
              <a:ext cx="415498" cy="369332"/>
            </a:xfrm>
            <a:prstGeom prst="rect">
              <a:avLst/>
            </a:prstGeom>
            <a:noFill/>
          </p:spPr>
          <p:txBody>
            <a:bodyPr wrap="none" rtlCol="0">
              <a:spAutoFit/>
            </a:bodyPr>
            <a:lstStyle/>
            <a:p>
              <a:r>
                <a:rPr lang="zh-CN" altLang="en-US" dirty="0">
                  <a:ea typeface="微软雅黑" panose="020B0503020204020204" pitchFamily="34" charset="-122"/>
                </a:rPr>
                <a:t>猫</a:t>
              </a:r>
            </a:p>
          </p:txBody>
        </p:sp>
      </p:grpSp>
      <p:pic>
        <p:nvPicPr>
          <p:cNvPr id="1028" name="Picture 4" descr="See the source image">
            <a:extLst>
              <a:ext uri="{FF2B5EF4-FFF2-40B4-BE49-F238E27FC236}">
                <a16:creationId xmlns:a16="http://schemas.microsoft.com/office/drawing/2014/main" id="{4ABA0915-07F9-4526-A5D1-D3249CCD3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76" b="-1"/>
          <a:stretch/>
        </p:blipFill>
        <p:spPr bwMode="auto">
          <a:xfrm>
            <a:off x="2326419" y="1237819"/>
            <a:ext cx="3268229" cy="2240280"/>
          </a:xfrm>
          <a:prstGeom prst="rect">
            <a:avLst/>
          </a:prstGeom>
          <a:extLst/>
        </p:spPr>
      </p:pic>
      <p:pic>
        <p:nvPicPr>
          <p:cNvPr id="1030" name="Picture 6" descr="See the source image">
            <a:extLst>
              <a:ext uri="{FF2B5EF4-FFF2-40B4-BE49-F238E27FC236}">
                <a16:creationId xmlns:a16="http://schemas.microsoft.com/office/drawing/2014/main" id="{7FCFD7CE-937E-4B20-A608-5B35FF684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034" y="1237819"/>
            <a:ext cx="2991246" cy="2240280"/>
          </a:xfrm>
          <a:prstGeom prst="rect">
            <a:avLst/>
          </a:prstGeom>
          <a:extLst/>
        </p:spPr>
      </p:pic>
      <p:pic>
        <p:nvPicPr>
          <p:cNvPr id="1032" name="Picture 8" descr="See the source image">
            <a:extLst>
              <a:ext uri="{FF2B5EF4-FFF2-40B4-BE49-F238E27FC236}">
                <a16:creationId xmlns:a16="http://schemas.microsoft.com/office/drawing/2014/main" id="{46EE0474-3F46-4773-A006-0CEE7E9D9B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3963" y="1237819"/>
            <a:ext cx="3217810" cy="2240280"/>
          </a:xfrm>
          <a:prstGeom prst="rect">
            <a:avLst/>
          </a:prstGeom>
          <a:extLst/>
        </p:spPr>
      </p:pic>
      <p:pic>
        <p:nvPicPr>
          <p:cNvPr id="1034" name="Picture 10" descr="GANs, GANs applications">
            <a:extLst>
              <a:ext uri="{FF2B5EF4-FFF2-40B4-BE49-F238E27FC236}">
                <a16:creationId xmlns:a16="http://schemas.microsoft.com/office/drawing/2014/main" id="{F722B35E-B08A-4387-A29F-6F689C4623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5958" y="4065732"/>
            <a:ext cx="3018158" cy="1521075"/>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11920AC7-A3E6-4377-87BC-4902963610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91" y="4065732"/>
            <a:ext cx="3229158" cy="1816178"/>
          </a:xfrm>
          <a:prstGeom prst="rect">
            <a:avLst/>
          </a:prstGeom>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C5CC836-3883-4D2A-ABE9-464C7CE8EACA}"/>
              </a:ext>
            </a:extLst>
          </p:cNvPr>
          <p:cNvSpPr txBox="1"/>
          <p:nvPr/>
        </p:nvSpPr>
        <p:spPr>
          <a:xfrm>
            <a:off x="108155" y="1130716"/>
            <a:ext cx="1422184"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图片识别</a:t>
            </a:r>
          </a:p>
        </p:txBody>
      </p:sp>
      <p:sp>
        <p:nvSpPr>
          <p:cNvPr id="20" name="文本框 19">
            <a:extLst>
              <a:ext uri="{FF2B5EF4-FFF2-40B4-BE49-F238E27FC236}">
                <a16:creationId xmlns:a16="http://schemas.microsoft.com/office/drawing/2014/main" id="{F7CF5DAC-8587-439E-901A-D5B84B772D1A}"/>
              </a:ext>
            </a:extLst>
          </p:cNvPr>
          <p:cNvSpPr txBox="1"/>
          <p:nvPr/>
        </p:nvSpPr>
        <p:spPr>
          <a:xfrm>
            <a:off x="2865989" y="855420"/>
            <a:ext cx="1422184"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目标识别</a:t>
            </a:r>
          </a:p>
        </p:txBody>
      </p:sp>
      <p:sp>
        <p:nvSpPr>
          <p:cNvPr id="21" name="文本框 20">
            <a:extLst>
              <a:ext uri="{FF2B5EF4-FFF2-40B4-BE49-F238E27FC236}">
                <a16:creationId xmlns:a16="http://schemas.microsoft.com/office/drawing/2014/main" id="{62C8D43A-EF5C-43DA-8E3C-145FFD6FAB81}"/>
              </a:ext>
            </a:extLst>
          </p:cNvPr>
          <p:cNvSpPr txBox="1"/>
          <p:nvPr/>
        </p:nvSpPr>
        <p:spPr>
          <a:xfrm>
            <a:off x="6096000" y="845182"/>
            <a:ext cx="1422184"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目标分割</a:t>
            </a:r>
          </a:p>
        </p:txBody>
      </p:sp>
      <p:sp>
        <p:nvSpPr>
          <p:cNvPr id="22" name="文本框 21">
            <a:extLst>
              <a:ext uri="{FF2B5EF4-FFF2-40B4-BE49-F238E27FC236}">
                <a16:creationId xmlns:a16="http://schemas.microsoft.com/office/drawing/2014/main" id="{934DDD21-9CEE-4D44-B20E-45F126AD9411}"/>
              </a:ext>
            </a:extLst>
          </p:cNvPr>
          <p:cNvSpPr txBox="1"/>
          <p:nvPr/>
        </p:nvSpPr>
        <p:spPr>
          <a:xfrm>
            <a:off x="9403249" y="822788"/>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动作识别</a:t>
            </a:r>
          </a:p>
        </p:txBody>
      </p:sp>
      <p:sp>
        <p:nvSpPr>
          <p:cNvPr id="23" name="文本框 22">
            <a:extLst>
              <a:ext uri="{FF2B5EF4-FFF2-40B4-BE49-F238E27FC236}">
                <a16:creationId xmlns:a16="http://schemas.microsoft.com/office/drawing/2014/main" id="{15F2786E-8CBF-4914-A1E1-29C7ED8F6544}"/>
              </a:ext>
            </a:extLst>
          </p:cNvPr>
          <p:cNvSpPr txBox="1"/>
          <p:nvPr/>
        </p:nvSpPr>
        <p:spPr>
          <a:xfrm>
            <a:off x="877417" y="3650233"/>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风格迁移</a:t>
            </a:r>
          </a:p>
        </p:txBody>
      </p:sp>
      <p:sp>
        <p:nvSpPr>
          <p:cNvPr id="24" name="文本框 23">
            <a:extLst>
              <a:ext uri="{FF2B5EF4-FFF2-40B4-BE49-F238E27FC236}">
                <a16:creationId xmlns:a16="http://schemas.microsoft.com/office/drawing/2014/main" id="{91D41E53-37B3-47C5-B698-3BDFF39A4053}"/>
              </a:ext>
            </a:extLst>
          </p:cNvPr>
          <p:cNvSpPr txBox="1"/>
          <p:nvPr/>
        </p:nvSpPr>
        <p:spPr>
          <a:xfrm>
            <a:off x="9417332" y="3650231"/>
            <a:ext cx="1422184"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生成照片</a:t>
            </a:r>
          </a:p>
        </p:txBody>
      </p:sp>
      <p:pic>
        <p:nvPicPr>
          <p:cNvPr id="4" name="图片 3">
            <a:extLst>
              <a:ext uri="{FF2B5EF4-FFF2-40B4-BE49-F238E27FC236}">
                <a16:creationId xmlns:a16="http://schemas.microsoft.com/office/drawing/2014/main" id="{A39354FD-7FBF-4496-84DE-1839B570060E}"/>
              </a:ext>
            </a:extLst>
          </p:cNvPr>
          <p:cNvPicPr>
            <a:picLocks noChangeAspect="1"/>
          </p:cNvPicPr>
          <p:nvPr/>
        </p:nvPicPr>
        <p:blipFill>
          <a:blip r:embed="rId8"/>
          <a:stretch>
            <a:fillRect/>
          </a:stretch>
        </p:blipFill>
        <p:spPr>
          <a:xfrm>
            <a:off x="3366111" y="4053110"/>
            <a:ext cx="5686185" cy="1828800"/>
          </a:xfrm>
          <a:prstGeom prst="rect">
            <a:avLst/>
          </a:prstGeom>
        </p:spPr>
      </p:pic>
      <p:sp>
        <p:nvSpPr>
          <p:cNvPr id="26" name="文本框 25">
            <a:extLst>
              <a:ext uri="{FF2B5EF4-FFF2-40B4-BE49-F238E27FC236}">
                <a16:creationId xmlns:a16="http://schemas.microsoft.com/office/drawing/2014/main" id="{05F1DF26-DF6A-497F-A5F3-382B669BB2FD}"/>
              </a:ext>
            </a:extLst>
          </p:cNvPr>
          <p:cNvSpPr txBox="1"/>
          <p:nvPr/>
        </p:nvSpPr>
        <p:spPr>
          <a:xfrm>
            <a:off x="5033148" y="3650232"/>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照片上色</a:t>
            </a:r>
          </a:p>
        </p:txBody>
      </p:sp>
      <p:sp>
        <p:nvSpPr>
          <p:cNvPr id="8" name="矩形 7">
            <a:extLst>
              <a:ext uri="{FF2B5EF4-FFF2-40B4-BE49-F238E27FC236}">
                <a16:creationId xmlns:a16="http://schemas.microsoft.com/office/drawing/2014/main" id="{D62BE3F6-F218-443F-A118-A00E65C871BB}"/>
              </a:ext>
            </a:extLst>
          </p:cNvPr>
          <p:cNvSpPr/>
          <p:nvPr/>
        </p:nvSpPr>
        <p:spPr>
          <a:xfrm>
            <a:off x="78253" y="6021322"/>
            <a:ext cx="11987051" cy="830997"/>
          </a:xfrm>
          <a:prstGeom prst="rect">
            <a:avLst/>
          </a:prstGeom>
        </p:spPr>
        <p:txBody>
          <a:bodyPr wrap="square">
            <a:spAutoFit/>
          </a:bodyPr>
          <a:lstStyle/>
          <a:p>
            <a:r>
              <a:rPr lang="en-US" altLang="zh-CN" sz="1600" dirty="0">
                <a:ea typeface="微软雅黑" panose="020B0503020204020204" pitchFamily="34" charset="-122"/>
              </a:rPr>
              <a:t>Image for “Style transfer” is from </a:t>
            </a:r>
            <a:r>
              <a:rPr lang="zh-CN" altLang="en-US" sz="1600" dirty="0">
                <a:ea typeface="微软雅黑" panose="020B0503020204020204" pitchFamily="34" charset="-122"/>
                <a:hlinkClick r:id="rId9"/>
              </a:rPr>
              <a:t>https://neurohive.io/en/state-of-the-art/a-style-aware-content-loss-for-real-time-hd-style-transfer/</a:t>
            </a:r>
            <a:r>
              <a:rPr lang="en-US" altLang="zh-CN" sz="1600" dirty="0">
                <a:ea typeface="微软雅黑" panose="020B0503020204020204" pitchFamily="34" charset="-122"/>
              </a:rPr>
              <a:t>.</a:t>
            </a:r>
          </a:p>
          <a:p>
            <a:r>
              <a:rPr lang="en-US" altLang="zh-CN" sz="1600" dirty="0">
                <a:ea typeface="微软雅黑" panose="020B0503020204020204" pitchFamily="34" charset="-122"/>
              </a:rPr>
              <a:t>Image for “Image colorization” is from </a:t>
            </a:r>
            <a:r>
              <a:rPr lang="zh-CN" altLang="en-US" sz="1600" dirty="0">
                <a:ea typeface="微软雅黑" panose="020B0503020204020204" pitchFamily="34" charset="-122"/>
                <a:hlinkClick r:id="rId10"/>
              </a:rPr>
              <a:t>https://algotech.netlify.app/blog/image-colorization/</a:t>
            </a:r>
            <a:r>
              <a:rPr lang="en-US" altLang="zh-CN" sz="1600" dirty="0">
                <a:ea typeface="微软雅黑" panose="020B0503020204020204" pitchFamily="34" charset="-122"/>
              </a:rPr>
              <a:t>.</a:t>
            </a:r>
          </a:p>
          <a:p>
            <a:r>
              <a:rPr lang="en-US" altLang="zh-CN" sz="1600" dirty="0">
                <a:ea typeface="微软雅黑" panose="020B0503020204020204" pitchFamily="34" charset="-122"/>
              </a:rPr>
              <a:t>Image for “Image generation” is from </a:t>
            </a:r>
            <a:r>
              <a:rPr lang="zh-CN" altLang="en-US" sz="1600" dirty="0">
                <a:ea typeface="微软雅黑" panose="020B0503020204020204" pitchFamily="34" charset="-122"/>
                <a:hlinkClick r:id="rId11"/>
              </a:rPr>
              <a:t>https://www.analyticsvidhya.com/blog/2019/04/top-5-interesting-applications-gans-deep-learning/</a:t>
            </a:r>
            <a:r>
              <a:rPr lang="en-US" altLang="zh-CN" sz="1600" dirty="0">
                <a:ea typeface="微软雅黑" panose="020B0503020204020204" pitchFamily="34" charset="-122"/>
              </a:rPr>
              <a:t>.  </a:t>
            </a:r>
            <a:endParaRPr lang="zh-CN" altLang="en-US" sz="1600" dirty="0">
              <a:ea typeface="微软雅黑" panose="020B0503020204020204" pitchFamily="34" charset="-122"/>
            </a:endParaRPr>
          </a:p>
        </p:txBody>
      </p:sp>
      <p:cxnSp>
        <p:nvCxnSpPr>
          <p:cNvPr id="28" name="直接连接符 27">
            <a:extLst>
              <a:ext uri="{FF2B5EF4-FFF2-40B4-BE49-F238E27FC236}">
                <a16:creationId xmlns:a16="http://schemas.microsoft.com/office/drawing/2014/main" id="{A92F1B0F-E737-4FA0-A987-897D49DDA8F6}"/>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45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5CC836-3883-4D2A-ABE9-464C7CE8EACA}"/>
              </a:ext>
            </a:extLst>
          </p:cNvPr>
          <p:cNvSpPr txBox="1"/>
          <p:nvPr/>
        </p:nvSpPr>
        <p:spPr>
          <a:xfrm>
            <a:off x="2243433" y="1059916"/>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图像去噪</a:t>
            </a:r>
          </a:p>
        </p:txBody>
      </p:sp>
      <p:sp>
        <p:nvSpPr>
          <p:cNvPr id="20" name="文本框 19">
            <a:extLst>
              <a:ext uri="{FF2B5EF4-FFF2-40B4-BE49-F238E27FC236}">
                <a16:creationId xmlns:a16="http://schemas.microsoft.com/office/drawing/2014/main" id="{F7CF5DAC-8587-439E-901A-D5B84B772D1A}"/>
              </a:ext>
            </a:extLst>
          </p:cNvPr>
          <p:cNvSpPr txBox="1"/>
          <p:nvPr/>
        </p:nvSpPr>
        <p:spPr>
          <a:xfrm>
            <a:off x="1864536" y="3621233"/>
            <a:ext cx="1723549"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图像高分辨</a:t>
            </a:r>
          </a:p>
        </p:txBody>
      </p:sp>
      <p:sp>
        <p:nvSpPr>
          <p:cNvPr id="21" name="文本框 20">
            <a:extLst>
              <a:ext uri="{FF2B5EF4-FFF2-40B4-BE49-F238E27FC236}">
                <a16:creationId xmlns:a16="http://schemas.microsoft.com/office/drawing/2014/main" id="{62C8D43A-EF5C-43DA-8E3C-145FFD6FAB81}"/>
              </a:ext>
            </a:extLst>
          </p:cNvPr>
          <p:cNvSpPr txBox="1"/>
          <p:nvPr/>
        </p:nvSpPr>
        <p:spPr>
          <a:xfrm>
            <a:off x="7800428" y="1096878"/>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图像修补</a:t>
            </a:r>
          </a:p>
        </p:txBody>
      </p:sp>
      <p:sp>
        <p:nvSpPr>
          <p:cNvPr id="24" name="文本框 23">
            <a:extLst>
              <a:ext uri="{FF2B5EF4-FFF2-40B4-BE49-F238E27FC236}">
                <a16:creationId xmlns:a16="http://schemas.microsoft.com/office/drawing/2014/main" id="{91D41E53-37B3-47C5-B698-3BDFF39A4053}"/>
              </a:ext>
            </a:extLst>
          </p:cNvPr>
          <p:cNvSpPr txBox="1"/>
          <p:nvPr/>
        </p:nvSpPr>
        <p:spPr>
          <a:xfrm>
            <a:off x="8331349" y="3639558"/>
            <a:ext cx="233910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图像中雨滴移除</a:t>
            </a:r>
          </a:p>
        </p:txBody>
      </p:sp>
      <p:pic>
        <p:nvPicPr>
          <p:cNvPr id="6" name="图片 5">
            <a:extLst>
              <a:ext uri="{FF2B5EF4-FFF2-40B4-BE49-F238E27FC236}">
                <a16:creationId xmlns:a16="http://schemas.microsoft.com/office/drawing/2014/main" id="{F026A0DE-C70C-4349-81EC-F4CAED759376}"/>
              </a:ext>
            </a:extLst>
          </p:cNvPr>
          <p:cNvPicPr>
            <a:picLocks noChangeAspect="1"/>
          </p:cNvPicPr>
          <p:nvPr/>
        </p:nvPicPr>
        <p:blipFill>
          <a:blip r:embed="rId2"/>
          <a:stretch>
            <a:fillRect/>
          </a:stretch>
        </p:blipFill>
        <p:spPr>
          <a:xfrm>
            <a:off x="6135330" y="4051389"/>
            <a:ext cx="6056670" cy="2011680"/>
          </a:xfrm>
          <a:prstGeom prst="rect">
            <a:avLst/>
          </a:prstGeom>
        </p:spPr>
      </p:pic>
      <p:pic>
        <p:nvPicPr>
          <p:cNvPr id="2" name="图片 1">
            <a:extLst>
              <a:ext uri="{FF2B5EF4-FFF2-40B4-BE49-F238E27FC236}">
                <a16:creationId xmlns:a16="http://schemas.microsoft.com/office/drawing/2014/main" id="{DE7C0F92-D844-4F90-9623-5BBE476B622D}"/>
              </a:ext>
            </a:extLst>
          </p:cNvPr>
          <p:cNvPicPr>
            <a:picLocks noChangeAspect="1"/>
          </p:cNvPicPr>
          <p:nvPr/>
        </p:nvPicPr>
        <p:blipFill>
          <a:blip r:embed="rId3"/>
          <a:stretch>
            <a:fillRect/>
          </a:stretch>
        </p:blipFill>
        <p:spPr>
          <a:xfrm>
            <a:off x="108155" y="1500048"/>
            <a:ext cx="5958793" cy="2011680"/>
          </a:xfrm>
          <a:prstGeom prst="rect">
            <a:avLst/>
          </a:prstGeom>
        </p:spPr>
      </p:pic>
      <p:pic>
        <p:nvPicPr>
          <p:cNvPr id="3" name="图片 2">
            <a:extLst>
              <a:ext uri="{FF2B5EF4-FFF2-40B4-BE49-F238E27FC236}">
                <a16:creationId xmlns:a16="http://schemas.microsoft.com/office/drawing/2014/main" id="{6C69EFE5-F72B-4147-9B69-8019A2119E85}"/>
              </a:ext>
            </a:extLst>
          </p:cNvPr>
          <p:cNvPicPr>
            <a:picLocks noChangeAspect="1"/>
          </p:cNvPicPr>
          <p:nvPr/>
        </p:nvPicPr>
        <p:blipFill>
          <a:blip r:embed="rId4"/>
          <a:stretch>
            <a:fillRect/>
          </a:stretch>
        </p:blipFill>
        <p:spPr>
          <a:xfrm>
            <a:off x="6215781" y="1500048"/>
            <a:ext cx="5976219" cy="2011680"/>
          </a:xfrm>
          <a:prstGeom prst="rect">
            <a:avLst/>
          </a:prstGeom>
        </p:spPr>
      </p:pic>
      <p:pic>
        <p:nvPicPr>
          <p:cNvPr id="4" name="图片 3">
            <a:extLst>
              <a:ext uri="{FF2B5EF4-FFF2-40B4-BE49-F238E27FC236}">
                <a16:creationId xmlns:a16="http://schemas.microsoft.com/office/drawing/2014/main" id="{0C8A2CFB-9C0C-40A1-82BE-D350FA58F3CD}"/>
              </a:ext>
            </a:extLst>
          </p:cNvPr>
          <p:cNvPicPr>
            <a:picLocks noChangeAspect="1"/>
          </p:cNvPicPr>
          <p:nvPr/>
        </p:nvPicPr>
        <p:blipFill>
          <a:blip r:embed="rId5"/>
          <a:stretch>
            <a:fillRect/>
          </a:stretch>
        </p:blipFill>
        <p:spPr>
          <a:xfrm>
            <a:off x="30331" y="4051389"/>
            <a:ext cx="6107316" cy="2011680"/>
          </a:xfrm>
          <a:prstGeom prst="rect">
            <a:avLst/>
          </a:prstGeom>
        </p:spPr>
      </p:pic>
      <p:sp>
        <p:nvSpPr>
          <p:cNvPr id="7" name="矩形 6">
            <a:extLst>
              <a:ext uri="{FF2B5EF4-FFF2-40B4-BE49-F238E27FC236}">
                <a16:creationId xmlns:a16="http://schemas.microsoft.com/office/drawing/2014/main" id="{13F4BE24-A983-4B5E-91B6-145181695371}"/>
              </a:ext>
            </a:extLst>
          </p:cNvPr>
          <p:cNvSpPr/>
          <p:nvPr/>
        </p:nvSpPr>
        <p:spPr>
          <a:xfrm>
            <a:off x="108155" y="6254975"/>
            <a:ext cx="12312345" cy="615553"/>
          </a:xfrm>
          <a:prstGeom prst="rect">
            <a:avLst/>
          </a:prstGeom>
        </p:spPr>
        <p:txBody>
          <a:bodyPr wrap="none">
            <a:spAutoFit/>
          </a:bodyPr>
          <a:lstStyle/>
          <a:p>
            <a:r>
              <a:rPr lang="en-US" altLang="zh-CN" sz="1700" dirty="0">
                <a:ea typeface="微软雅黑" panose="020B0503020204020204" pitchFamily="34" charset="-122"/>
              </a:rPr>
              <a:t>Images for “Image denoising”, “Image inpainting”, “Image super-resolution” are from </a:t>
            </a:r>
            <a:r>
              <a:rPr lang="zh-CN" altLang="en-US" sz="1700" dirty="0">
                <a:ea typeface="微软雅黑" panose="020B0503020204020204" pitchFamily="34" charset="-122"/>
                <a:hlinkClick r:id="rId6"/>
              </a:rPr>
              <a:t>https://dmitryulya</a:t>
            </a:r>
            <a:r>
              <a:rPr lang="en-CA" altLang="zh-CN" sz="1700" dirty="0">
                <a:ea typeface="微软雅黑" panose="020B0503020204020204" pitchFamily="34" charset="-122"/>
                <a:hlinkClick r:id="rId6"/>
              </a:rPr>
              <a:t>no</a:t>
            </a:r>
            <a:r>
              <a:rPr lang="zh-CN" altLang="en-US" sz="1700" dirty="0">
                <a:ea typeface="微软雅黑" panose="020B0503020204020204" pitchFamily="34" charset="-122"/>
                <a:hlinkClick r:id="rId6"/>
              </a:rPr>
              <a:t>v.github.io/deep_image_prior</a:t>
            </a:r>
            <a:r>
              <a:rPr lang="en-US" altLang="zh-CN" sz="1700" dirty="0">
                <a:ea typeface="微软雅黑" panose="020B0503020204020204" pitchFamily="34" charset="-122"/>
              </a:rPr>
              <a:t>.</a:t>
            </a:r>
          </a:p>
          <a:p>
            <a:r>
              <a:rPr lang="en-US" altLang="zh-CN" sz="1700" dirty="0">
                <a:ea typeface="微软雅黑" panose="020B0503020204020204" pitchFamily="34" charset="-122"/>
              </a:rPr>
              <a:t>Image for “Image rain removal” is from </a:t>
            </a:r>
            <a:r>
              <a:rPr lang="en-US" altLang="zh-CN" sz="1700" dirty="0">
                <a:ea typeface="微软雅黑" panose="020B0503020204020204" pitchFamily="34" charset="-122"/>
                <a:hlinkClick r:id="rId7"/>
              </a:rPr>
              <a:t>https://arxiv.org/pdf/1909.08326.pdf</a:t>
            </a:r>
            <a:r>
              <a:rPr lang="en-US" altLang="zh-CN" sz="1700" dirty="0">
                <a:ea typeface="微软雅黑" panose="020B0503020204020204" pitchFamily="34" charset="-122"/>
              </a:rPr>
              <a:t>.</a:t>
            </a:r>
          </a:p>
        </p:txBody>
      </p:sp>
      <p:sp>
        <p:nvSpPr>
          <p:cNvPr id="17" name="文本框 16">
            <a:extLst>
              <a:ext uri="{FF2B5EF4-FFF2-40B4-BE49-F238E27FC236}">
                <a16:creationId xmlns:a16="http://schemas.microsoft.com/office/drawing/2014/main" id="{3C4E8852-82F1-4609-8461-BCA8D2C48D1A}"/>
              </a:ext>
            </a:extLst>
          </p:cNvPr>
          <p:cNvSpPr txBox="1"/>
          <p:nvPr/>
        </p:nvSpPr>
        <p:spPr>
          <a:xfrm>
            <a:off x="364983" y="98889"/>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cxnSp>
        <p:nvCxnSpPr>
          <p:cNvPr id="18" name="直接连接符 17">
            <a:extLst>
              <a:ext uri="{FF2B5EF4-FFF2-40B4-BE49-F238E27FC236}">
                <a16:creationId xmlns:a16="http://schemas.microsoft.com/office/drawing/2014/main" id="{73E74868-DD22-40B4-B8F4-E3E2E6480DB8}"/>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5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62C8D43A-EF5C-43DA-8E3C-145FFD6FAB81}"/>
              </a:ext>
            </a:extLst>
          </p:cNvPr>
          <p:cNvSpPr txBox="1"/>
          <p:nvPr/>
        </p:nvSpPr>
        <p:spPr>
          <a:xfrm>
            <a:off x="4235667" y="826423"/>
            <a:ext cx="1968488" cy="400110"/>
          </a:xfrm>
          <a:prstGeom prst="rect">
            <a:avLst/>
          </a:prstGeom>
          <a:noFill/>
        </p:spPr>
        <p:txBody>
          <a:bodyPr wrap="none" rtlCol="0">
            <a:spAutoFit/>
          </a:bodyPr>
          <a:lstStyle/>
          <a:p>
            <a:r>
              <a:rPr lang="en-CA" altLang="zh-CN" sz="2000" b="1" dirty="0">
                <a:ea typeface="楷体" panose="02010609060101010101" pitchFamily="49" charset="-122"/>
              </a:rPr>
              <a:t>Image inpainting</a:t>
            </a:r>
            <a:endParaRPr lang="zh-CN" altLang="en-US" sz="2000" b="1" dirty="0">
              <a:ea typeface="楷体" panose="02010609060101010101" pitchFamily="49" charset="-122"/>
            </a:endParaRPr>
          </a:p>
        </p:txBody>
      </p:sp>
      <p:sp>
        <p:nvSpPr>
          <p:cNvPr id="7" name="矩形 6">
            <a:extLst>
              <a:ext uri="{FF2B5EF4-FFF2-40B4-BE49-F238E27FC236}">
                <a16:creationId xmlns:a16="http://schemas.microsoft.com/office/drawing/2014/main" id="{13F4BE24-A983-4B5E-91B6-145181695371}"/>
              </a:ext>
            </a:extLst>
          </p:cNvPr>
          <p:cNvSpPr/>
          <p:nvPr/>
        </p:nvSpPr>
        <p:spPr>
          <a:xfrm>
            <a:off x="216310" y="6322363"/>
            <a:ext cx="5403467" cy="353943"/>
          </a:xfrm>
          <a:prstGeom prst="rect">
            <a:avLst/>
          </a:prstGeom>
        </p:spPr>
        <p:txBody>
          <a:bodyPr wrap="none">
            <a:spAutoFit/>
          </a:bodyPr>
          <a:lstStyle/>
          <a:p>
            <a:r>
              <a:rPr lang="en-US" altLang="zh-CN" sz="1700" dirty="0">
                <a:ea typeface="微软雅黑" panose="020B0503020204020204" pitchFamily="34" charset="-122"/>
              </a:rPr>
              <a:t>https://www.163.com/dy/article/IB9I564C055634NM.html</a:t>
            </a:r>
          </a:p>
        </p:txBody>
      </p:sp>
      <p:pic>
        <p:nvPicPr>
          <p:cNvPr id="5122" name="Picture 2" descr="https://nimg.ws.126.net/?url=http%3A%2F%2Fdingyue.ws.126.net%2F2023%2F0804%2F7abf5fafj00ryuavv0017d000hs00dcp.jpg&amp;thumbnail=660x2147483647&amp;quality=80&amp;type=jpg">
            <a:extLst>
              <a:ext uri="{FF2B5EF4-FFF2-40B4-BE49-F238E27FC236}">
                <a16:creationId xmlns:a16="http://schemas.microsoft.com/office/drawing/2014/main" id="{A6A58458-6C4A-43EF-8951-2C13AC651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27969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94FDACA-8085-4F75-ABA8-FBF8ED9591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9400" y="1381529"/>
            <a:ext cx="5824445" cy="4368334"/>
          </a:xfrm>
          <a:prstGeom prst="rect">
            <a:avLst/>
          </a:prstGeom>
        </p:spPr>
      </p:pic>
      <p:sp>
        <p:nvSpPr>
          <p:cNvPr id="14" name="文本框 13">
            <a:extLst>
              <a:ext uri="{FF2B5EF4-FFF2-40B4-BE49-F238E27FC236}">
                <a16:creationId xmlns:a16="http://schemas.microsoft.com/office/drawing/2014/main" id="{93ABB4D1-28EB-4EDB-AE11-4AC33B1D3BF5}"/>
              </a:ext>
            </a:extLst>
          </p:cNvPr>
          <p:cNvSpPr txBox="1"/>
          <p:nvPr/>
        </p:nvSpPr>
        <p:spPr>
          <a:xfrm>
            <a:off x="364983" y="89558"/>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cxnSp>
        <p:nvCxnSpPr>
          <p:cNvPr id="15" name="直接连接符 14">
            <a:extLst>
              <a:ext uri="{FF2B5EF4-FFF2-40B4-BE49-F238E27FC236}">
                <a16:creationId xmlns:a16="http://schemas.microsoft.com/office/drawing/2014/main" id="{085CD4AD-F743-438C-8760-8578B568EFA2}"/>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586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CF39D8FE-7EAC-4053-A0A1-CE4BB670853E}"/>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64983" y="89558"/>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pic>
        <p:nvPicPr>
          <p:cNvPr id="3" name="图片 2">
            <a:extLst>
              <a:ext uri="{FF2B5EF4-FFF2-40B4-BE49-F238E27FC236}">
                <a16:creationId xmlns:a16="http://schemas.microsoft.com/office/drawing/2014/main" id="{F1062D0F-D4A2-4062-9E6B-5A11C32E9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37" y="177298"/>
            <a:ext cx="6331800" cy="6331800"/>
          </a:xfrm>
          <a:prstGeom prst="rect">
            <a:avLst/>
          </a:prstGeom>
        </p:spPr>
      </p:pic>
      <p:sp>
        <p:nvSpPr>
          <p:cNvPr id="2" name="文本框 1">
            <a:extLst>
              <a:ext uri="{FF2B5EF4-FFF2-40B4-BE49-F238E27FC236}">
                <a16:creationId xmlns:a16="http://schemas.microsoft.com/office/drawing/2014/main" id="{24743C34-91EB-4ED7-8B25-63B45529326B}"/>
              </a:ext>
            </a:extLst>
          </p:cNvPr>
          <p:cNvSpPr txBox="1"/>
          <p:nvPr/>
        </p:nvSpPr>
        <p:spPr>
          <a:xfrm>
            <a:off x="149289" y="2397966"/>
            <a:ext cx="4460034" cy="830997"/>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北京人、男性、设计师、</a:t>
            </a:r>
            <a:r>
              <a:rPr lang="en-CA" altLang="zh-CN" sz="2400" dirty="0">
                <a:latin typeface="Times New Roman" panose="02020603050405020304" pitchFamily="18" charset="0"/>
                <a:cs typeface="Times New Roman" panose="02020603050405020304" pitchFamily="18" charset="0"/>
              </a:rPr>
              <a:t>30</a:t>
            </a:r>
            <a:r>
              <a:rPr lang="zh-CN" altLang="en-US" sz="2400" dirty="0">
                <a:latin typeface="Times New Roman" panose="02020603050405020304" pitchFamily="18" charset="0"/>
                <a:cs typeface="Times New Roman" panose="02020603050405020304" pitchFamily="18" charset="0"/>
              </a:rPr>
              <a:t>多岁、单眼皮</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936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41E02DB8-AD2E-4BE1-A4A5-53776ACD78CA}"/>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64983" y="80227"/>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sp>
        <p:nvSpPr>
          <p:cNvPr id="8" name="矩形 7">
            <a:extLst>
              <a:ext uri="{FF2B5EF4-FFF2-40B4-BE49-F238E27FC236}">
                <a16:creationId xmlns:a16="http://schemas.microsoft.com/office/drawing/2014/main" id="{D62BE3F6-F218-443F-A118-A00E65C871BB}"/>
              </a:ext>
            </a:extLst>
          </p:cNvPr>
          <p:cNvSpPr/>
          <p:nvPr/>
        </p:nvSpPr>
        <p:spPr>
          <a:xfrm>
            <a:off x="204949" y="6469557"/>
            <a:ext cx="11987051" cy="338554"/>
          </a:xfrm>
          <a:prstGeom prst="rect">
            <a:avLst/>
          </a:prstGeom>
        </p:spPr>
        <p:txBody>
          <a:bodyPr wrap="square">
            <a:spAutoFit/>
          </a:bodyPr>
          <a:lstStyle/>
          <a:p>
            <a:r>
              <a:rPr lang="en-US" altLang="zh-CN" sz="1600" dirty="0">
                <a:ea typeface="微软雅黑" panose="020B0503020204020204" pitchFamily="34" charset="-122"/>
              </a:rPr>
              <a:t>From </a:t>
            </a:r>
            <a:r>
              <a:rPr lang="en-US" altLang="zh-CN" sz="1600" dirty="0">
                <a:ea typeface="微软雅黑" panose="020B0503020204020204" pitchFamily="34" charset="-122"/>
                <a:hlinkClick r:id="rId2"/>
              </a:rPr>
              <a:t>https://www.technologyreview.com/2023/03/29/1070432/china-ai-retro-photo-midjourney/</a:t>
            </a:r>
            <a:r>
              <a:rPr lang="en-US" altLang="zh-CN" sz="1600" dirty="0">
                <a:ea typeface="微软雅黑" panose="020B0503020204020204" pitchFamily="34" charset="-122"/>
              </a:rPr>
              <a:t>. </a:t>
            </a:r>
            <a:endParaRPr lang="zh-CN" altLang="en-US" sz="1600" dirty="0">
              <a:ea typeface="微软雅黑" panose="020B0503020204020204" pitchFamily="34" charset="-122"/>
            </a:endParaRPr>
          </a:p>
        </p:txBody>
      </p:sp>
      <p:pic>
        <p:nvPicPr>
          <p:cNvPr id="17" name="Picture 4" descr="https://wp.technologyreview.com/wp-content/uploads/2023/03/ai-chongqing-6.png">
            <a:extLst>
              <a:ext uri="{FF2B5EF4-FFF2-40B4-BE49-F238E27FC236}">
                <a16:creationId xmlns:a16="http://schemas.microsoft.com/office/drawing/2014/main" id="{FAC94BF9-FDB5-4008-ADEC-59D8D7EF7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529" y="74657"/>
            <a:ext cx="8451010" cy="636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56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64983" y="80227"/>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sp>
        <p:nvSpPr>
          <p:cNvPr id="8" name="矩形 7">
            <a:extLst>
              <a:ext uri="{FF2B5EF4-FFF2-40B4-BE49-F238E27FC236}">
                <a16:creationId xmlns:a16="http://schemas.microsoft.com/office/drawing/2014/main" id="{D62BE3F6-F218-443F-A118-A00E65C871BB}"/>
              </a:ext>
            </a:extLst>
          </p:cNvPr>
          <p:cNvSpPr/>
          <p:nvPr/>
        </p:nvSpPr>
        <p:spPr>
          <a:xfrm>
            <a:off x="-37096" y="6290263"/>
            <a:ext cx="11987051" cy="338554"/>
          </a:xfrm>
          <a:prstGeom prst="rect">
            <a:avLst/>
          </a:prstGeom>
        </p:spPr>
        <p:txBody>
          <a:bodyPr wrap="square">
            <a:spAutoFit/>
          </a:bodyPr>
          <a:lstStyle/>
          <a:p>
            <a:r>
              <a:rPr lang="en-US" altLang="zh-CN" sz="1600" dirty="0">
                <a:ea typeface="微软雅黑" panose="020B0503020204020204" pitchFamily="34" charset="-122"/>
              </a:rPr>
              <a:t>From </a:t>
            </a:r>
            <a:r>
              <a:rPr lang="en-US" altLang="zh-CN" sz="1600" dirty="0">
                <a:ea typeface="微软雅黑" panose="020B0503020204020204" pitchFamily="34" charset="-122"/>
                <a:hlinkClick r:id="rId2"/>
              </a:rPr>
              <a:t>https://www.technologyreview.com/2023/03/29/1070432/china-ai-retro-photo-midjourney/</a:t>
            </a:r>
            <a:r>
              <a:rPr lang="en-US" altLang="zh-CN" sz="1600" dirty="0">
                <a:ea typeface="微软雅黑" panose="020B0503020204020204" pitchFamily="34" charset="-122"/>
              </a:rPr>
              <a:t>. </a:t>
            </a:r>
            <a:endParaRPr lang="zh-CN" altLang="en-US" sz="1600" dirty="0">
              <a:ea typeface="微软雅黑" panose="020B0503020204020204" pitchFamily="34" charset="-122"/>
            </a:endParaRPr>
          </a:p>
        </p:txBody>
      </p:sp>
      <p:pic>
        <p:nvPicPr>
          <p:cNvPr id="2052" name="Picture 4" descr="https://wp.technologyreview.com/wp-content/uploads/2023/03/kim3.png">
            <a:extLst>
              <a:ext uri="{FF2B5EF4-FFF2-40B4-BE49-F238E27FC236}">
                <a16:creationId xmlns:a16="http://schemas.microsoft.com/office/drawing/2014/main" id="{6EBED698-A409-4FEE-A23A-4674CF45D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83" y="1480917"/>
            <a:ext cx="7623327" cy="42722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D48DC689-4DCF-4780-9E38-2328B1AD3FE1}"/>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2050" name="Picture 2" descr="https://wp.technologyreview.com/wp-content/uploads/2023/03/kim1.jpeg">
            <a:extLst>
              <a:ext uri="{FF2B5EF4-FFF2-40B4-BE49-F238E27FC236}">
                <a16:creationId xmlns:a16="http://schemas.microsoft.com/office/drawing/2014/main" id="{8DB2D9B2-07D9-4B6B-A70C-C91140F03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155" y="198967"/>
            <a:ext cx="3554039" cy="633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982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64983" y="80227"/>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sp>
        <p:nvSpPr>
          <p:cNvPr id="8" name="矩形 7">
            <a:extLst>
              <a:ext uri="{FF2B5EF4-FFF2-40B4-BE49-F238E27FC236}">
                <a16:creationId xmlns:a16="http://schemas.microsoft.com/office/drawing/2014/main" id="{D62BE3F6-F218-443F-A118-A00E65C871BB}"/>
              </a:ext>
            </a:extLst>
          </p:cNvPr>
          <p:cNvSpPr/>
          <p:nvPr/>
        </p:nvSpPr>
        <p:spPr>
          <a:xfrm>
            <a:off x="82418" y="6426476"/>
            <a:ext cx="11987051" cy="338554"/>
          </a:xfrm>
          <a:prstGeom prst="rect">
            <a:avLst/>
          </a:prstGeom>
        </p:spPr>
        <p:txBody>
          <a:bodyPr wrap="square">
            <a:spAutoFit/>
          </a:bodyPr>
          <a:lstStyle/>
          <a:p>
            <a:r>
              <a:rPr lang="en-US" altLang="zh-CN" sz="1600" dirty="0">
                <a:ea typeface="微软雅黑" panose="020B0503020204020204" pitchFamily="34" charset="-122"/>
              </a:rPr>
              <a:t>From </a:t>
            </a:r>
            <a:r>
              <a:rPr lang="en-US" altLang="zh-CN" sz="1600" dirty="0">
                <a:ea typeface="微软雅黑" panose="020B0503020204020204" pitchFamily="34" charset="-122"/>
                <a:hlinkClick r:id="rId2"/>
              </a:rPr>
              <a:t>https://www.163.com/dy/article/I09C0LEU0511ABV6.html</a:t>
            </a:r>
            <a:r>
              <a:rPr lang="en-US" altLang="zh-CN" sz="1600" dirty="0">
                <a:ea typeface="微软雅黑" panose="020B0503020204020204" pitchFamily="34" charset="-122"/>
              </a:rPr>
              <a:t>.  </a:t>
            </a:r>
            <a:endParaRPr lang="zh-CN" altLang="en-US" sz="1600" dirty="0">
              <a:ea typeface="微软雅黑" panose="020B0503020204020204" pitchFamily="34" charset="-122"/>
            </a:endParaRPr>
          </a:p>
        </p:txBody>
      </p:sp>
      <p:cxnSp>
        <p:nvCxnSpPr>
          <p:cNvPr id="6" name="直接连接符 5">
            <a:extLst>
              <a:ext uri="{FF2B5EF4-FFF2-40B4-BE49-F238E27FC236}">
                <a16:creationId xmlns:a16="http://schemas.microsoft.com/office/drawing/2014/main" id="{5621B51A-8780-4C2E-9317-D1DAF366FFC5}"/>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3074" name="Picture 2" descr="https://nimg.ws.126.net/?url=http%3A%2F%2Fdingyue.ws.126.net%2F2023%2F0320%2F0dad2e09j00rrt0a800yud200sg00sgg00id00id.jpg&amp;thumbnail=660x2147483647&amp;quality=80&amp;type=jpg">
            <a:extLst>
              <a:ext uri="{FF2B5EF4-FFF2-40B4-BE49-F238E27FC236}">
                <a16:creationId xmlns:a16="http://schemas.microsoft.com/office/drawing/2014/main" id="{5192FA3A-3E6E-4B64-A16E-73400FEC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091" y="111339"/>
            <a:ext cx="62865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4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64983" y="80227"/>
            <a:ext cx="2236510"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计算机视觉</a:t>
            </a:r>
            <a:endParaRPr lang="en-US" altLang="zh-CN" sz="3200" b="1" dirty="0">
              <a:solidFill>
                <a:srgbClr val="0A0AE6"/>
              </a:solidFill>
              <a:ea typeface="微软雅黑" panose="020B0503020204020204" pitchFamily="34" charset="-122"/>
            </a:endParaRPr>
          </a:p>
        </p:txBody>
      </p:sp>
      <p:sp>
        <p:nvSpPr>
          <p:cNvPr id="5" name="文本框 4">
            <a:extLst>
              <a:ext uri="{FF2B5EF4-FFF2-40B4-BE49-F238E27FC236}">
                <a16:creationId xmlns:a16="http://schemas.microsoft.com/office/drawing/2014/main" id="{AC5CC836-3883-4D2A-ABE9-464C7CE8EACA}"/>
              </a:ext>
            </a:extLst>
          </p:cNvPr>
          <p:cNvSpPr txBox="1"/>
          <p:nvPr/>
        </p:nvSpPr>
        <p:spPr>
          <a:xfrm>
            <a:off x="2243433" y="1059916"/>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图像去噪</a:t>
            </a:r>
          </a:p>
        </p:txBody>
      </p:sp>
      <p:sp>
        <p:nvSpPr>
          <p:cNvPr id="20" name="文本框 19">
            <a:extLst>
              <a:ext uri="{FF2B5EF4-FFF2-40B4-BE49-F238E27FC236}">
                <a16:creationId xmlns:a16="http://schemas.microsoft.com/office/drawing/2014/main" id="{F7CF5DAC-8587-439E-901A-D5B84B772D1A}"/>
              </a:ext>
            </a:extLst>
          </p:cNvPr>
          <p:cNvSpPr txBox="1"/>
          <p:nvPr/>
        </p:nvSpPr>
        <p:spPr>
          <a:xfrm>
            <a:off x="1864536" y="3621233"/>
            <a:ext cx="1723549"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图像高分辨</a:t>
            </a:r>
          </a:p>
        </p:txBody>
      </p:sp>
      <p:sp>
        <p:nvSpPr>
          <p:cNvPr id="21" name="文本框 20">
            <a:extLst>
              <a:ext uri="{FF2B5EF4-FFF2-40B4-BE49-F238E27FC236}">
                <a16:creationId xmlns:a16="http://schemas.microsoft.com/office/drawing/2014/main" id="{62C8D43A-EF5C-43DA-8E3C-145FFD6FAB81}"/>
              </a:ext>
            </a:extLst>
          </p:cNvPr>
          <p:cNvSpPr txBox="1"/>
          <p:nvPr/>
        </p:nvSpPr>
        <p:spPr>
          <a:xfrm>
            <a:off x="7800428" y="1096878"/>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图像修补</a:t>
            </a:r>
          </a:p>
        </p:txBody>
      </p:sp>
      <p:sp>
        <p:nvSpPr>
          <p:cNvPr id="24" name="文本框 23">
            <a:extLst>
              <a:ext uri="{FF2B5EF4-FFF2-40B4-BE49-F238E27FC236}">
                <a16:creationId xmlns:a16="http://schemas.microsoft.com/office/drawing/2014/main" id="{91D41E53-37B3-47C5-B698-3BDFF39A4053}"/>
              </a:ext>
            </a:extLst>
          </p:cNvPr>
          <p:cNvSpPr txBox="1"/>
          <p:nvPr/>
        </p:nvSpPr>
        <p:spPr>
          <a:xfrm>
            <a:off x="8331349" y="3639558"/>
            <a:ext cx="233910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图像中雨滴移除</a:t>
            </a:r>
          </a:p>
        </p:txBody>
      </p:sp>
      <p:pic>
        <p:nvPicPr>
          <p:cNvPr id="6" name="图片 5">
            <a:extLst>
              <a:ext uri="{FF2B5EF4-FFF2-40B4-BE49-F238E27FC236}">
                <a16:creationId xmlns:a16="http://schemas.microsoft.com/office/drawing/2014/main" id="{F026A0DE-C70C-4349-81EC-F4CAED759376}"/>
              </a:ext>
            </a:extLst>
          </p:cNvPr>
          <p:cNvPicPr>
            <a:picLocks noChangeAspect="1"/>
          </p:cNvPicPr>
          <p:nvPr/>
        </p:nvPicPr>
        <p:blipFill>
          <a:blip r:embed="rId2"/>
          <a:stretch>
            <a:fillRect/>
          </a:stretch>
        </p:blipFill>
        <p:spPr>
          <a:xfrm>
            <a:off x="6135330" y="4051389"/>
            <a:ext cx="6056670" cy="2011680"/>
          </a:xfrm>
          <a:prstGeom prst="rect">
            <a:avLst/>
          </a:prstGeom>
        </p:spPr>
      </p:pic>
      <p:pic>
        <p:nvPicPr>
          <p:cNvPr id="2" name="图片 1">
            <a:extLst>
              <a:ext uri="{FF2B5EF4-FFF2-40B4-BE49-F238E27FC236}">
                <a16:creationId xmlns:a16="http://schemas.microsoft.com/office/drawing/2014/main" id="{DE7C0F92-D844-4F90-9623-5BBE476B622D}"/>
              </a:ext>
            </a:extLst>
          </p:cNvPr>
          <p:cNvPicPr>
            <a:picLocks noChangeAspect="1"/>
          </p:cNvPicPr>
          <p:nvPr/>
        </p:nvPicPr>
        <p:blipFill>
          <a:blip r:embed="rId3"/>
          <a:stretch>
            <a:fillRect/>
          </a:stretch>
        </p:blipFill>
        <p:spPr>
          <a:xfrm>
            <a:off x="108155" y="1500048"/>
            <a:ext cx="5958793" cy="2011680"/>
          </a:xfrm>
          <a:prstGeom prst="rect">
            <a:avLst/>
          </a:prstGeom>
        </p:spPr>
      </p:pic>
      <p:pic>
        <p:nvPicPr>
          <p:cNvPr id="3" name="图片 2">
            <a:extLst>
              <a:ext uri="{FF2B5EF4-FFF2-40B4-BE49-F238E27FC236}">
                <a16:creationId xmlns:a16="http://schemas.microsoft.com/office/drawing/2014/main" id="{6C69EFE5-F72B-4147-9B69-8019A2119E85}"/>
              </a:ext>
            </a:extLst>
          </p:cNvPr>
          <p:cNvPicPr>
            <a:picLocks noChangeAspect="1"/>
          </p:cNvPicPr>
          <p:nvPr/>
        </p:nvPicPr>
        <p:blipFill>
          <a:blip r:embed="rId4"/>
          <a:stretch>
            <a:fillRect/>
          </a:stretch>
        </p:blipFill>
        <p:spPr>
          <a:xfrm>
            <a:off x="6215781" y="1500048"/>
            <a:ext cx="5976219" cy="2011680"/>
          </a:xfrm>
          <a:prstGeom prst="rect">
            <a:avLst/>
          </a:prstGeom>
        </p:spPr>
      </p:pic>
      <p:pic>
        <p:nvPicPr>
          <p:cNvPr id="4" name="图片 3">
            <a:extLst>
              <a:ext uri="{FF2B5EF4-FFF2-40B4-BE49-F238E27FC236}">
                <a16:creationId xmlns:a16="http://schemas.microsoft.com/office/drawing/2014/main" id="{0C8A2CFB-9C0C-40A1-82BE-D350FA58F3CD}"/>
              </a:ext>
            </a:extLst>
          </p:cNvPr>
          <p:cNvPicPr>
            <a:picLocks noChangeAspect="1"/>
          </p:cNvPicPr>
          <p:nvPr/>
        </p:nvPicPr>
        <p:blipFill>
          <a:blip r:embed="rId5"/>
          <a:stretch>
            <a:fillRect/>
          </a:stretch>
        </p:blipFill>
        <p:spPr>
          <a:xfrm>
            <a:off x="30331" y="4051389"/>
            <a:ext cx="6107316" cy="2011680"/>
          </a:xfrm>
          <a:prstGeom prst="rect">
            <a:avLst/>
          </a:prstGeom>
        </p:spPr>
      </p:pic>
      <p:sp>
        <p:nvSpPr>
          <p:cNvPr id="7" name="矩形 6">
            <a:extLst>
              <a:ext uri="{FF2B5EF4-FFF2-40B4-BE49-F238E27FC236}">
                <a16:creationId xmlns:a16="http://schemas.microsoft.com/office/drawing/2014/main" id="{13F4BE24-A983-4B5E-91B6-145181695371}"/>
              </a:ext>
            </a:extLst>
          </p:cNvPr>
          <p:cNvSpPr/>
          <p:nvPr/>
        </p:nvSpPr>
        <p:spPr>
          <a:xfrm>
            <a:off x="108155" y="6254975"/>
            <a:ext cx="12312345" cy="615553"/>
          </a:xfrm>
          <a:prstGeom prst="rect">
            <a:avLst/>
          </a:prstGeom>
        </p:spPr>
        <p:txBody>
          <a:bodyPr wrap="none">
            <a:spAutoFit/>
          </a:bodyPr>
          <a:lstStyle/>
          <a:p>
            <a:r>
              <a:rPr lang="en-US" altLang="zh-CN" sz="1700" dirty="0">
                <a:ea typeface="微软雅黑" panose="020B0503020204020204" pitchFamily="34" charset="-122"/>
              </a:rPr>
              <a:t>Images for “Image denoising”, “Image inpainting”, “Image super-resolution” are from </a:t>
            </a:r>
            <a:r>
              <a:rPr lang="zh-CN" altLang="en-US" sz="1700" dirty="0">
                <a:ea typeface="微软雅黑" panose="020B0503020204020204" pitchFamily="34" charset="-122"/>
                <a:hlinkClick r:id="rId6"/>
              </a:rPr>
              <a:t>https://dmitryulya否v.github.io/deep_image_prior</a:t>
            </a:r>
            <a:r>
              <a:rPr lang="en-US" altLang="zh-CN" sz="1700" dirty="0">
                <a:ea typeface="微软雅黑" panose="020B0503020204020204" pitchFamily="34" charset="-122"/>
              </a:rPr>
              <a:t>.</a:t>
            </a:r>
          </a:p>
          <a:p>
            <a:r>
              <a:rPr lang="en-US" altLang="zh-CN" sz="1700" dirty="0">
                <a:ea typeface="微软雅黑" panose="020B0503020204020204" pitchFamily="34" charset="-122"/>
              </a:rPr>
              <a:t>Image for “Image rain removal” is from </a:t>
            </a:r>
            <a:r>
              <a:rPr lang="en-US" altLang="zh-CN" sz="1700" dirty="0">
                <a:ea typeface="微软雅黑" panose="020B0503020204020204" pitchFamily="34" charset="-122"/>
                <a:hlinkClick r:id="rId7"/>
              </a:rPr>
              <a:t>https://arxiv.org/pdf/1909.08326.pdf</a:t>
            </a:r>
            <a:r>
              <a:rPr lang="en-US" altLang="zh-CN" sz="1700" dirty="0">
                <a:ea typeface="微软雅黑" panose="020B0503020204020204" pitchFamily="34" charset="-122"/>
              </a:rPr>
              <a:t>.</a:t>
            </a:r>
          </a:p>
        </p:txBody>
      </p:sp>
      <p:cxnSp>
        <p:nvCxnSpPr>
          <p:cNvPr id="13" name="直接连接符 12">
            <a:extLst>
              <a:ext uri="{FF2B5EF4-FFF2-40B4-BE49-F238E27FC236}">
                <a16:creationId xmlns:a16="http://schemas.microsoft.com/office/drawing/2014/main" id="{01D541A1-04C2-4C3A-91A4-2813DD556B35}"/>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81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圆角 69">
            <a:extLst>
              <a:ext uri="{FF2B5EF4-FFF2-40B4-BE49-F238E27FC236}">
                <a16:creationId xmlns:a16="http://schemas.microsoft.com/office/drawing/2014/main" id="{97A30E85-F4CA-4B56-B202-8AFCB47A574D}"/>
              </a:ext>
            </a:extLst>
          </p:cNvPr>
          <p:cNvSpPr/>
          <p:nvPr/>
        </p:nvSpPr>
        <p:spPr>
          <a:xfrm>
            <a:off x="47010" y="5853076"/>
            <a:ext cx="7106495" cy="939554"/>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3" name="矩形: 圆角 72">
            <a:extLst>
              <a:ext uri="{FF2B5EF4-FFF2-40B4-BE49-F238E27FC236}">
                <a16:creationId xmlns:a16="http://schemas.microsoft.com/office/drawing/2014/main" id="{B9D97F20-9D02-4674-A375-2C49616D2789}"/>
              </a:ext>
            </a:extLst>
          </p:cNvPr>
          <p:cNvSpPr/>
          <p:nvPr/>
        </p:nvSpPr>
        <p:spPr>
          <a:xfrm>
            <a:off x="4923628" y="1000592"/>
            <a:ext cx="3149478" cy="1993841"/>
          </a:xfrm>
          <a:prstGeom prst="roundRect">
            <a:avLst/>
          </a:prstGeom>
          <a:solidFill>
            <a:srgbClr val="C6D9FF"/>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2" name="矩形: 圆角 71">
            <a:extLst>
              <a:ext uri="{FF2B5EF4-FFF2-40B4-BE49-F238E27FC236}">
                <a16:creationId xmlns:a16="http://schemas.microsoft.com/office/drawing/2014/main" id="{D8824F94-8BB7-4195-BCAD-07D966795E7B}"/>
              </a:ext>
            </a:extLst>
          </p:cNvPr>
          <p:cNvSpPr/>
          <p:nvPr/>
        </p:nvSpPr>
        <p:spPr>
          <a:xfrm>
            <a:off x="4287299" y="3203386"/>
            <a:ext cx="3577286" cy="632432"/>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矩形: 圆角 35">
            <a:extLst>
              <a:ext uri="{FF2B5EF4-FFF2-40B4-BE49-F238E27FC236}">
                <a16:creationId xmlns:a16="http://schemas.microsoft.com/office/drawing/2014/main" id="{C7B0E2AC-2F8C-4A9A-84CC-D2F0DFB74106}"/>
              </a:ext>
            </a:extLst>
          </p:cNvPr>
          <p:cNvSpPr/>
          <p:nvPr/>
        </p:nvSpPr>
        <p:spPr>
          <a:xfrm>
            <a:off x="6999220" y="3865309"/>
            <a:ext cx="5082597" cy="1228031"/>
          </a:xfrm>
          <a:prstGeom prst="roundRect">
            <a:avLst/>
          </a:prstGeom>
          <a:solidFill>
            <a:srgbClr val="DAE3F3"/>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1" name="矩形: 圆角 70">
            <a:extLst>
              <a:ext uri="{FF2B5EF4-FFF2-40B4-BE49-F238E27FC236}">
                <a16:creationId xmlns:a16="http://schemas.microsoft.com/office/drawing/2014/main" id="{9E31A28E-B521-4BAD-AC58-B07E356ADFDB}"/>
              </a:ext>
            </a:extLst>
          </p:cNvPr>
          <p:cNvSpPr/>
          <p:nvPr/>
        </p:nvSpPr>
        <p:spPr>
          <a:xfrm>
            <a:off x="7218788" y="5211682"/>
            <a:ext cx="4660961" cy="1487386"/>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9" name="矩形: 圆角 68">
            <a:extLst>
              <a:ext uri="{FF2B5EF4-FFF2-40B4-BE49-F238E27FC236}">
                <a16:creationId xmlns:a16="http://schemas.microsoft.com/office/drawing/2014/main" id="{A880BA25-3A02-4915-B63B-1CA72D16CA0D}"/>
              </a:ext>
            </a:extLst>
          </p:cNvPr>
          <p:cNvSpPr/>
          <p:nvPr/>
        </p:nvSpPr>
        <p:spPr>
          <a:xfrm>
            <a:off x="41253" y="4353325"/>
            <a:ext cx="6788374" cy="1318862"/>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8" name="矩形: 圆角 67">
            <a:extLst>
              <a:ext uri="{FF2B5EF4-FFF2-40B4-BE49-F238E27FC236}">
                <a16:creationId xmlns:a16="http://schemas.microsoft.com/office/drawing/2014/main" id="{DAFE8038-6C65-486D-8621-A8222794E302}"/>
              </a:ext>
            </a:extLst>
          </p:cNvPr>
          <p:cNvSpPr/>
          <p:nvPr/>
        </p:nvSpPr>
        <p:spPr>
          <a:xfrm>
            <a:off x="110506" y="3372605"/>
            <a:ext cx="3665678" cy="839073"/>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7" name="矩形: 圆角 66">
            <a:extLst>
              <a:ext uri="{FF2B5EF4-FFF2-40B4-BE49-F238E27FC236}">
                <a16:creationId xmlns:a16="http://schemas.microsoft.com/office/drawing/2014/main" id="{AAEC2E6C-4BA9-477D-BD5C-3A8B71F372B9}"/>
              </a:ext>
            </a:extLst>
          </p:cNvPr>
          <p:cNvSpPr/>
          <p:nvPr/>
        </p:nvSpPr>
        <p:spPr>
          <a:xfrm>
            <a:off x="44802" y="1877415"/>
            <a:ext cx="4499542" cy="1264570"/>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4" name="矩形: 圆角 63">
            <a:extLst>
              <a:ext uri="{FF2B5EF4-FFF2-40B4-BE49-F238E27FC236}">
                <a16:creationId xmlns:a16="http://schemas.microsoft.com/office/drawing/2014/main" id="{559665BB-B6D0-4292-96C5-1E9DB7DEBF97}"/>
              </a:ext>
            </a:extLst>
          </p:cNvPr>
          <p:cNvSpPr/>
          <p:nvPr/>
        </p:nvSpPr>
        <p:spPr>
          <a:xfrm>
            <a:off x="44800" y="962127"/>
            <a:ext cx="4499543" cy="808945"/>
          </a:xfrm>
          <a:prstGeom prst="roundRect">
            <a:avLst/>
          </a:prstGeom>
          <a:solidFill>
            <a:srgbClr val="E6E6E6"/>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文本框 24"/>
          <p:cNvSpPr txBox="1"/>
          <p:nvPr/>
        </p:nvSpPr>
        <p:spPr>
          <a:xfrm>
            <a:off x="364983" y="98889"/>
            <a:ext cx="2646878"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自然语言处理</a:t>
            </a:r>
            <a:endParaRPr lang="en-US" altLang="zh-CN" sz="3200" b="1" dirty="0">
              <a:solidFill>
                <a:srgbClr val="0A0AE6"/>
              </a:solidFill>
              <a:ea typeface="微软雅黑" panose="020B0503020204020204" pitchFamily="34" charset="-122"/>
            </a:endParaRPr>
          </a:p>
        </p:txBody>
      </p:sp>
      <p:pic>
        <p:nvPicPr>
          <p:cNvPr id="5" name="图片 4">
            <a:extLst>
              <a:ext uri="{FF2B5EF4-FFF2-40B4-BE49-F238E27FC236}">
                <a16:creationId xmlns:a16="http://schemas.microsoft.com/office/drawing/2014/main" id="{6ABE4780-B33A-48D9-927A-F8809422183D}"/>
              </a:ext>
            </a:extLst>
          </p:cNvPr>
          <p:cNvPicPr>
            <a:picLocks noChangeAspect="1"/>
          </p:cNvPicPr>
          <p:nvPr/>
        </p:nvPicPr>
        <p:blipFill rotWithShape="1">
          <a:blip r:embed="rId2">
            <a:clrChange>
              <a:clrFrom>
                <a:srgbClr val="FFFFFF"/>
              </a:clrFrom>
              <a:clrTo>
                <a:srgbClr val="FFFFFF">
                  <a:alpha val="0"/>
                </a:srgbClr>
              </a:clrTo>
            </a:clrChange>
            <a:duotone>
              <a:prstClr val="black"/>
              <a:srgbClr val="C6D9FF">
                <a:tint val="45000"/>
                <a:satMod val="400000"/>
              </a:srgbClr>
            </a:duotone>
            <a:extLst>
              <a:ext uri="{28A0092B-C50C-407E-A947-70E740481C1C}">
                <a14:useLocalDpi xmlns:a14="http://schemas.microsoft.com/office/drawing/2010/main" val="0"/>
              </a:ext>
            </a:extLst>
          </a:blip>
          <a:srcRect l="1939" r="8690"/>
          <a:stretch/>
        </p:blipFill>
        <p:spPr>
          <a:xfrm>
            <a:off x="6942788" y="3721742"/>
            <a:ext cx="5050926" cy="1311400"/>
          </a:xfrm>
          <a:prstGeom prst="rect">
            <a:avLst/>
          </a:prstGeom>
        </p:spPr>
      </p:pic>
      <p:sp>
        <p:nvSpPr>
          <p:cNvPr id="18" name="矩形: 圆角 17">
            <a:extLst>
              <a:ext uri="{FF2B5EF4-FFF2-40B4-BE49-F238E27FC236}">
                <a16:creationId xmlns:a16="http://schemas.microsoft.com/office/drawing/2014/main" id="{AAEFD1CC-0032-40B8-B39E-DC983928E807}"/>
              </a:ext>
            </a:extLst>
          </p:cNvPr>
          <p:cNvSpPr/>
          <p:nvPr/>
        </p:nvSpPr>
        <p:spPr>
          <a:xfrm>
            <a:off x="465838" y="4770509"/>
            <a:ext cx="708160" cy="461665"/>
          </a:xfrm>
          <a:prstGeom prst="roundRect">
            <a:avLst/>
          </a:prstGeom>
          <a:solidFill>
            <a:srgbClr val="FFFF94"/>
          </a:solidFill>
          <a:ln>
            <a:solidFill>
              <a:srgbClr val="FFF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矩形: 圆角 6">
            <a:extLst>
              <a:ext uri="{FF2B5EF4-FFF2-40B4-BE49-F238E27FC236}">
                <a16:creationId xmlns:a16="http://schemas.microsoft.com/office/drawing/2014/main" id="{A92CBC20-3B92-4418-8A1F-50628B8F6961}"/>
              </a:ext>
            </a:extLst>
          </p:cNvPr>
          <p:cNvSpPr/>
          <p:nvPr/>
        </p:nvSpPr>
        <p:spPr>
          <a:xfrm>
            <a:off x="1173998" y="4779470"/>
            <a:ext cx="603115" cy="461665"/>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 name="文本框 5">
            <a:extLst>
              <a:ext uri="{FF2B5EF4-FFF2-40B4-BE49-F238E27FC236}">
                <a16:creationId xmlns:a16="http://schemas.microsoft.com/office/drawing/2014/main" id="{7A4B4BBE-8A0F-433B-AEDD-A4335DB48785}"/>
              </a:ext>
            </a:extLst>
          </p:cNvPr>
          <p:cNvSpPr txBox="1"/>
          <p:nvPr/>
        </p:nvSpPr>
        <p:spPr>
          <a:xfrm>
            <a:off x="465838" y="4788432"/>
            <a:ext cx="3262432" cy="461665"/>
          </a:xfrm>
          <a:prstGeom prst="rect">
            <a:avLst/>
          </a:prstGeom>
          <a:noFill/>
        </p:spPr>
        <p:txBody>
          <a:bodyPr wrap="none" rtlCol="0">
            <a:spAutoFit/>
          </a:bodyPr>
          <a:lstStyle/>
          <a:p>
            <a:r>
              <a:rPr lang="zh-CN" altLang="en-US" sz="2400" b="1" dirty="0">
                <a:ea typeface="微软雅黑" panose="020B0503020204020204" pitchFamily="34" charset="-122"/>
              </a:rPr>
              <a:t>美国总统向外星人宣战</a:t>
            </a:r>
          </a:p>
        </p:txBody>
      </p:sp>
      <p:pic>
        <p:nvPicPr>
          <p:cNvPr id="2052" name="Picture 4" descr="See the source image">
            <a:extLst>
              <a:ext uri="{FF2B5EF4-FFF2-40B4-BE49-F238E27FC236}">
                <a16:creationId xmlns:a16="http://schemas.microsoft.com/office/drawing/2014/main" id="{1C4E0215-A3F1-4CD0-B056-A40AB80E9899}"/>
              </a:ext>
            </a:extLst>
          </p:cNvPr>
          <p:cNvPicPr>
            <a:picLocks noChangeAspect="1" noChangeArrowheads="1"/>
          </p:cNvPicPr>
          <p:nvPr/>
        </p:nvPicPr>
        <p:blipFill>
          <a:blip r:embed="rId3" cstate="print">
            <a:duotone>
              <a:prstClr val="black"/>
              <a:srgbClr val="C6D9FF">
                <a:tint val="45000"/>
                <a:satMod val="400000"/>
              </a:srgbClr>
            </a:duotone>
            <a:extLst>
              <a:ext uri="{28A0092B-C50C-407E-A947-70E740481C1C}">
                <a14:useLocalDpi xmlns:a14="http://schemas.microsoft.com/office/drawing/2010/main" val="0"/>
              </a:ext>
            </a:extLst>
          </a:blip>
          <a:srcRect/>
          <a:stretch>
            <a:fillRect/>
          </a:stretch>
        </p:blipFill>
        <p:spPr bwMode="auto">
          <a:xfrm>
            <a:off x="8175118" y="1331292"/>
            <a:ext cx="3577286" cy="21680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19552834-0069-4443-A487-5071F617F910}"/>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29340" y="1404688"/>
            <a:ext cx="2236857" cy="15525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79B0E0AA-FDBD-4621-9FFA-6F6D99405F85}"/>
              </a:ext>
            </a:extLst>
          </p:cNvPr>
          <p:cNvGrpSpPr/>
          <p:nvPr/>
        </p:nvGrpSpPr>
        <p:grpSpPr>
          <a:xfrm>
            <a:off x="260403" y="2176223"/>
            <a:ext cx="4075269" cy="920079"/>
            <a:chOff x="270976" y="1274235"/>
            <a:chExt cx="4075269" cy="920079"/>
          </a:xfrm>
        </p:grpSpPr>
        <mc:AlternateContent xmlns:mc="http://schemas.openxmlformats.org/markup-compatibility/2006" xmlns:a14="http://schemas.microsoft.com/office/drawing/2010/main">
          <mc:Choice Requires="a14">
            <p:sp>
              <p:nvSpPr>
                <p:cNvPr id="2" name="矩形: 圆角 1">
                  <a:extLst>
                    <a:ext uri="{FF2B5EF4-FFF2-40B4-BE49-F238E27FC236}">
                      <a16:creationId xmlns:a16="http://schemas.microsoft.com/office/drawing/2014/main" id="{2C304C2D-5CC3-4499-8823-07D5A91E13A2}"/>
                    </a:ext>
                  </a:extLst>
                </p:cNvPr>
                <p:cNvSpPr/>
                <p:nvPr/>
              </p:nvSpPr>
              <p:spPr>
                <a:xfrm>
                  <a:off x="270976" y="1274235"/>
                  <a:ext cx="4075269" cy="914209"/>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r>
                    <a:rPr lang="en-US" altLang="zh-CN" dirty="0">
                      <a:solidFill>
                        <a:schemeClr val="tx1"/>
                      </a:solidFill>
                      <a:ea typeface="微软雅黑" panose="020B0503020204020204" pitchFamily="34" charset="-122"/>
                    </a:rPr>
                    <a:t>“</a:t>
                  </a:r>
                  <a:r>
                    <a:rPr lang="zh-CN" altLang="en-US" b="1" dirty="0">
                      <a:solidFill>
                        <a:schemeClr val="tx1"/>
                      </a:solidFill>
                      <a:ea typeface="微软雅黑" panose="020B0503020204020204" pitchFamily="34" charset="-122"/>
                    </a:rPr>
                    <a:t>感谢大家选这门课</a:t>
                  </a:r>
                  <a:r>
                    <a:rPr lang="en-US" altLang="zh-CN" dirty="0">
                      <a:solidFill>
                        <a:schemeClr val="tx1"/>
                      </a:solidFill>
                      <a:ea typeface="微软雅黑" panose="020B0503020204020204" pitchFamily="34" charset="-122"/>
                    </a:rPr>
                    <a:t>”  </a:t>
                  </a:r>
                  <a14:m>
                    <m:oMath xmlns:m="http://schemas.openxmlformats.org/officeDocument/2006/math">
                      <m:r>
                        <a:rPr lang="en-US" altLang="zh-CN" sz="2400" b="1" i="1" smtClean="0">
                          <a:solidFill>
                            <a:schemeClr val="tx1"/>
                          </a:solidFill>
                          <a:latin typeface="Cambria Math" panose="02040503050406030204" pitchFamily="18" charset="0"/>
                          <a:ea typeface="Cambria Math" panose="02040503050406030204" pitchFamily="18" charset="0"/>
                        </a:rPr>
                        <m:t>→</m:t>
                      </m:r>
                    </m:oMath>
                  </a14:m>
                  <a:r>
                    <a:rPr lang="zh-CN" altLang="en-US" b="1" dirty="0">
                      <a:solidFill>
                        <a:schemeClr val="tx1"/>
                      </a:solidFill>
                      <a:ea typeface="微软雅黑" panose="020B0503020204020204" pitchFamily="34" charset="-122"/>
                    </a:rPr>
                    <a:t>  </a:t>
                  </a:r>
                </a:p>
                <a:p>
                  <a:r>
                    <a:rPr lang="en-US" altLang="zh-CN" dirty="0">
                      <a:solidFill>
                        <a:schemeClr val="tx1"/>
                      </a:solidFill>
                      <a:ea typeface="微软雅黑" panose="020B0503020204020204" pitchFamily="34" charset="-122"/>
                    </a:rPr>
                    <a:t>“</a:t>
                  </a:r>
                  <a:r>
                    <a:rPr lang="zh-CN" altLang="en-US" b="1" dirty="0">
                      <a:solidFill>
                        <a:schemeClr val="tx1"/>
                      </a:solidFill>
                      <a:ea typeface="微软雅黑" panose="020B0503020204020204" pitchFamily="34" charset="-122"/>
                    </a:rPr>
                    <a:t>这门课真垃圾</a:t>
                  </a:r>
                  <a:r>
                    <a:rPr lang="en-US" altLang="zh-CN" dirty="0">
                      <a:solidFill>
                        <a:schemeClr val="tx1"/>
                      </a:solidFill>
                      <a:ea typeface="微软雅黑" panose="020B0503020204020204" pitchFamily="34" charset="-122"/>
                    </a:rPr>
                    <a:t>” </a:t>
                  </a:r>
                  <a14:m>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rPr>
                        <m:t>→</m:t>
                      </m:r>
                    </m:oMath>
                  </a14:m>
                  <a:r>
                    <a:rPr lang="zh-CN" altLang="en-US" b="1" dirty="0">
                      <a:solidFill>
                        <a:schemeClr val="tx1"/>
                      </a:solidFill>
                      <a:ea typeface="微软雅黑" panose="020B0503020204020204" pitchFamily="34" charset="-122"/>
                    </a:rPr>
                    <a:t> </a:t>
                  </a:r>
                  <a:endParaRPr lang="zh-CN" altLang="en-US" dirty="0">
                    <a:solidFill>
                      <a:schemeClr val="tx1"/>
                    </a:solidFill>
                    <a:ea typeface="微软雅黑" panose="020B0503020204020204" pitchFamily="34" charset="-122"/>
                  </a:endParaRPr>
                </a:p>
              </p:txBody>
            </p:sp>
          </mc:Choice>
          <mc:Fallback xmlns="">
            <p:sp>
              <p:nvSpPr>
                <p:cNvPr id="2" name="矩形: 圆角 1">
                  <a:extLst>
                    <a:ext uri="{FF2B5EF4-FFF2-40B4-BE49-F238E27FC236}">
                      <a16:creationId xmlns:a16="http://schemas.microsoft.com/office/drawing/2014/main" id="{2C304C2D-5CC3-4499-8823-07D5A91E13A2}"/>
                    </a:ext>
                  </a:extLst>
                </p:cNvPr>
                <p:cNvSpPr>
                  <a:spLocks noRot="1" noChangeAspect="1" noMove="1" noResize="1" noEditPoints="1" noAdjustHandles="1" noChangeArrowheads="1" noChangeShapeType="1" noTextEdit="1"/>
                </p:cNvSpPr>
                <p:nvPr/>
              </p:nvSpPr>
              <p:spPr>
                <a:xfrm>
                  <a:off x="270976" y="1274235"/>
                  <a:ext cx="4075269" cy="914209"/>
                </a:xfrm>
                <a:prstGeom prst="roundRect">
                  <a:avLst/>
                </a:prstGeom>
                <a:blipFill>
                  <a:blip r:embed="rId5"/>
                  <a:stretch>
                    <a:fillRect b="-11184"/>
                  </a:stretch>
                </a:blipFill>
                <a:ln>
                  <a:solidFill>
                    <a:srgbClr val="E6E6E6"/>
                  </a:solidFill>
                </a:ln>
              </p:spPr>
              <p:txBody>
                <a:bodyPr/>
                <a:lstStyle/>
                <a:p>
                  <a:r>
                    <a:rPr lang="zh-CN" altLang="en-US">
                      <a:noFill/>
                    </a:rPr>
                    <a:t> </a:t>
                  </a:r>
                </a:p>
              </p:txBody>
            </p:sp>
          </mc:Fallback>
        </mc:AlternateContent>
        <p:pic>
          <p:nvPicPr>
            <p:cNvPr id="16" name="图形 15" descr="哭泣的脸，实心填充">
              <a:extLst>
                <a:ext uri="{FF2B5EF4-FFF2-40B4-BE49-F238E27FC236}">
                  <a16:creationId xmlns:a16="http://schemas.microsoft.com/office/drawing/2014/main" id="{2035488A-A710-4BA0-BC75-DDC55DFF6E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05144" y="1828554"/>
              <a:ext cx="365760" cy="365760"/>
            </a:xfrm>
            <a:prstGeom prst="rect">
              <a:avLst/>
            </a:prstGeom>
          </p:spPr>
        </p:pic>
        <p:pic>
          <p:nvPicPr>
            <p:cNvPr id="22" name="图形 21" descr="实心填充的笑脸">
              <a:extLst>
                <a:ext uri="{FF2B5EF4-FFF2-40B4-BE49-F238E27FC236}">
                  <a16:creationId xmlns:a16="http://schemas.microsoft.com/office/drawing/2014/main" id="{95650749-7425-437E-AC0B-ABCF2726DEF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09164" y="1313139"/>
              <a:ext cx="365760" cy="365760"/>
            </a:xfrm>
            <a:prstGeom prst="rect">
              <a:avLst/>
            </a:prstGeom>
          </p:spPr>
        </p:pic>
      </p:grpSp>
      <p:sp>
        <p:nvSpPr>
          <p:cNvPr id="48" name="文本框 47">
            <a:extLst>
              <a:ext uri="{FF2B5EF4-FFF2-40B4-BE49-F238E27FC236}">
                <a16:creationId xmlns:a16="http://schemas.microsoft.com/office/drawing/2014/main" id="{6EFB4AEB-75E7-40B4-839D-BAB7582FFC83}"/>
              </a:ext>
            </a:extLst>
          </p:cNvPr>
          <p:cNvSpPr txBox="1"/>
          <p:nvPr/>
        </p:nvSpPr>
        <p:spPr>
          <a:xfrm>
            <a:off x="830417" y="1799492"/>
            <a:ext cx="1733167"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文本情感分类</a:t>
            </a:r>
          </a:p>
        </p:txBody>
      </p:sp>
      <p:sp>
        <p:nvSpPr>
          <p:cNvPr id="49" name="文本框 48">
            <a:extLst>
              <a:ext uri="{FF2B5EF4-FFF2-40B4-BE49-F238E27FC236}">
                <a16:creationId xmlns:a16="http://schemas.microsoft.com/office/drawing/2014/main" id="{75AE87A6-0D88-452C-9B10-671465ED0774}"/>
              </a:ext>
            </a:extLst>
          </p:cNvPr>
          <p:cNvSpPr txBox="1"/>
          <p:nvPr/>
        </p:nvSpPr>
        <p:spPr>
          <a:xfrm>
            <a:off x="8485071" y="3491715"/>
            <a:ext cx="1217000"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自动翻译</a:t>
            </a:r>
          </a:p>
        </p:txBody>
      </p:sp>
      <p:sp>
        <p:nvSpPr>
          <p:cNvPr id="50" name="文本框 49">
            <a:extLst>
              <a:ext uri="{FF2B5EF4-FFF2-40B4-BE49-F238E27FC236}">
                <a16:creationId xmlns:a16="http://schemas.microsoft.com/office/drawing/2014/main" id="{F1FAA0F0-AC03-4017-86E9-F211CCF65BFF}"/>
              </a:ext>
            </a:extLst>
          </p:cNvPr>
          <p:cNvSpPr txBox="1"/>
          <p:nvPr/>
        </p:nvSpPr>
        <p:spPr>
          <a:xfrm>
            <a:off x="978130" y="4400206"/>
            <a:ext cx="1733167"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命名实体识别</a:t>
            </a:r>
          </a:p>
        </p:txBody>
      </p:sp>
      <p:sp>
        <p:nvSpPr>
          <p:cNvPr id="51" name="文本框 50">
            <a:extLst>
              <a:ext uri="{FF2B5EF4-FFF2-40B4-BE49-F238E27FC236}">
                <a16:creationId xmlns:a16="http://schemas.microsoft.com/office/drawing/2014/main" id="{ED08DC69-AFFB-4663-BB93-38998C76F059}"/>
              </a:ext>
            </a:extLst>
          </p:cNvPr>
          <p:cNvSpPr txBox="1"/>
          <p:nvPr/>
        </p:nvSpPr>
        <p:spPr>
          <a:xfrm>
            <a:off x="9444774" y="974479"/>
            <a:ext cx="1338828" cy="369332"/>
          </a:xfrm>
          <a:prstGeom prst="rect">
            <a:avLst/>
          </a:prstGeom>
          <a:noFill/>
        </p:spPr>
        <p:txBody>
          <a:bodyPr wrap="none" rtlCol="0">
            <a:spAutoFit/>
          </a:bodyPr>
          <a:lstStyle/>
          <a:p>
            <a:r>
              <a:rPr lang="zh-CN" altLang="en-US" b="1" dirty="0">
                <a:solidFill>
                  <a:srgbClr val="002060"/>
                </a:solidFill>
                <a:ea typeface="微软雅黑" panose="020B0503020204020204" pitchFamily="34" charset="-122"/>
              </a:rPr>
              <a:t>聊天机器人</a:t>
            </a:r>
          </a:p>
        </p:txBody>
      </p:sp>
      <p:sp>
        <p:nvSpPr>
          <p:cNvPr id="52" name="文本框 51">
            <a:extLst>
              <a:ext uri="{FF2B5EF4-FFF2-40B4-BE49-F238E27FC236}">
                <a16:creationId xmlns:a16="http://schemas.microsoft.com/office/drawing/2014/main" id="{7B5B317B-762B-441C-B381-AAF8206636B3}"/>
              </a:ext>
            </a:extLst>
          </p:cNvPr>
          <p:cNvSpPr txBox="1"/>
          <p:nvPr/>
        </p:nvSpPr>
        <p:spPr>
          <a:xfrm>
            <a:off x="5014387" y="1010764"/>
            <a:ext cx="1733167"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文本自动总结</a:t>
            </a:r>
          </a:p>
        </p:txBody>
      </p:sp>
      <p:sp>
        <p:nvSpPr>
          <p:cNvPr id="53" name="文本框 52">
            <a:extLst>
              <a:ext uri="{FF2B5EF4-FFF2-40B4-BE49-F238E27FC236}">
                <a16:creationId xmlns:a16="http://schemas.microsoft.com/office/drawing/2014/main" id="{D6F65599-7E0D-472F-8E2B-9DB63161A953}"/>
              </a:ext>
            </a:extLst>
          </p:cNvPr>
          <p:cNvSpPr txBox="1"/>
          <p:nvPr/>
        </p:nvSpPr>
        <p:spPr>
          <a:xfrm>
            <a:off x="7402898" y="5201169"/>
            <a:ext cx="3153427"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目标词</a:t>
            </a:r>
            <a:r>
              <a:rPr lang="en-US" altLang="zh-CN" sz="2000" b="1" dirty="0">
                <a:solidFill>
                  <a:srgbClr val="002060"/>
                </a:solidFill>
                <a:latin typeface="楷体" panose="02010609060101010101" pitchFamily="49" charset="-122"/>
                <a:ea typeface="楷体" panose="02010609060101010101" pitchFamily="49" charset="-122"/>
              </a:rPr>
              <a:t>/</a:t>
            </a:r>
            <a:r>
              <a:rPr lang="zh-CN" altLang="en-US" sz="2000" b="1" dirty="0">
                <a:solidFill>
                  <a:srgbClr val="002060"/>
                </a:solidFill>
                <a:latin typeface="楷体" panose="02010609060101010101" pitchFamily="49" charset="-122"/>
                <a:ea typeface="楷体" panose="02010609060101010101" pitchFamily="49" charset="-122"/>
              </a:rPr>
              <a:t>观点词提取与配对</a:t>
            </a:r>
          </a:p>
        </p:txBody>
      </p:sp>
      <p:sp>
        <p:nvSpPr>
          <p:cNvPr id="61" name="文本框 60">
            <a:extLst>
              <a:ext uri="{FF2B5EF4-FFF2-40B4-BE49-F238E27FC236}">
                <a16:creationId xmlns:a16="http://schemas.microsoft.com/office/drawing/2014/main" id="{528E5A13-03EA-4ED0-B335-63FDA9240AC8}"/>
              </a:ext>
            </a:extLst>
          </p:cNvPr>
          <p:cNvSpPr txBox="1"/>
          <p:nvPr/>
        </p:nvSpPr>
        <p:spPr>
          <a:xfrm>
            <a:off x="5508530" y="5872740"/>
            <a:ext cx="1217000"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共指消解</a:t>
            </a:r>
          </a:p>
        </p:txBody>
      </p:sp>
      <p:sp>
        <p:nvSpPr>
          <p:cNvPr id="37" name="文本框 36">
            <a:extLst>
              <a:ext uri="{FF2B5EF4-FFF2-40B4-BE49-F238E27FC236}">
                <a16:creationId xmlns:a16="http://schemas.microsoft.com/office/drawing/2014/main" id="{81D3ABC4-A2A7-4627-B97C-AD6696482B08}"/>
              </a:ext>
            </a:extLst>
          </p:cNvPr>
          <p:cNvSpPr txBox="1"/>
          <p:nvPr/>
        </p:nvSpPr>
        <p:spPr>
          <a:xfrm>
            <a:off x="1378447" y="942629"/>
            <a:ext cx="700833"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分词</a:t>
            </a:r>
          </a:p>
        </p:txBody>
      </p:sp>
      <p:sp>
        <p:nvSpPr>
          <p:cNvPr id="8" name="矩形: 圆角 7">
            <a:extLst>
              <a:ext uri="{FF2B5EF4-FFF2-40B4-BE49-F238E27FC236}">
                <a16:creationId xmlns:a16="http://schemas.microsoft.com/office/drawing/2014/main" id="{48C577A0-5B92-4C29-BD4D-0C282726D034}"/>
              </a:ext>
            </a:extLst>
          </p:cNvPr>
          <p:cNvSpPr/>
          <p:nvPr/>
        </p:nvSpPr>
        <p:spPr>
          <a:xfrm>
            <a:off x="2349250" y="1312745"/>
            <a:ext cx="545393" cy="359409"/>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5" name="矩形: 圆角 54">
            <a:extLst>
              <a:ext uri="{FF2B5EF4-FFF2-40B4-BE49-F238E27FC236}">
                <a16:creationId xmlns:a16="http://schemas.microsoft.com/office/drawing/2014/main" id="{AC0460FD-56F9-4F64-A1F2-DC2D498AD43A}"/>
              </a:ext>
            </a:extLst>
          </p:cNvPr>
          <p:cNvSpPr/>
          <p:nvPr/>
        </p:nvSpPr>
        <p:spPr>
          <a:xfrm>
            <a:off x="2979696" y="1312745"/>
            <a:ext cx="530914" cy="359409"/>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6" name="矩形: 圆角 55">
            <a:extLst>
              <a:ext uri="{FF2B5EF4-FFF2-40B4-BE49-F238E27FC236}">
                <a16:creationId xmlns:a16="http://schemas.microsoft.com/office/drawing/2014/main" id="{AC57DF5E-D0D7-4C24-9AAB-571645C1DFFA}"/>
              </a:ext>
            </a:extLst>
          </p:cNvPr>
          <p:cNvSpPr/>
          <p:nvPr/>
        </p:nvSpPr>
        <p:spPr>
          <a:xfrm>
            <a:off x="3595664" y="1312745"/>
            <a:ext cx="823544" cy="359409"/>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D3D378D-0E76-44CA-9127-EE500EE22437}"/>
                  </a:ext>
                </a:extLst>
              </p:cNvPr>
              <p:cNvSpPr txBox="1"/>
              <p:nvPr/>
            </p:nvSpPr>
            <p:spPr>
              <a:xfrm>
                <a:off x="229948" y="1316187"/>
                <a:ext cx="446789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南京市长江大桥 </a:t>
                </a:r>
                <a14:m>
                  <m:oMath xmlns:m="http://schemas.openxmlformats.org/officeDocument/2006/math">
                    <m:r>
                      <a:rPr lang="en-US" altLang="zh-CN" sz="2000" b="1" i="1">
                        <a:latin typeface="Cambria Math" panose="02040503050406030204" pitchFamily="18" charset="0"/>
                        <a:ea typeface="+mj-ea"/>
                      </a:rPr>
                      <m:t>→</m:t>
                    </m:r>
                  </m:oMath>
                </a14:m>
                <a:r>
                  <a:rPr lang="zh-CN" altLang="en-US" sz="2000" b="1" dirty="0">
                    <a:latin typeface="微软雅黑" panose="020B0503020204020204" pitchFamily="34" charset="-122"/>
                    <a:ea typeface="微软雅黑" panose="020B0503020204020204" pitchFamily="34" charset="-122"/>
                  </a:rPr>
                  <a:t>南京 市长  江大桥 </a:t>
                </a:r>
              </a:p>
            </p:txBody>
          </p:sp>
        </mc:Choice>
        <mc:Fallback xmlns="">
          <p:sp>
            <p:nvSpPr>
              <p:cNvPr id="4" name="文本框 3">
                <a:extLst>
                  <a:ext uri="{FF2B5EF4-FFF2-40B4-BE49-F238E27FC236}">
                    <a16:creationId xmlns:a16="http://schemas.microsoft.com/office/drawing/2014/main" id="{8D3D378D-0E76-44CA-9127-EE500EE22437}"/>
                  </a:ext>
                </a:extLst>
              </p:cNvPr>
              <p:cNvSpPr txBox="1">
                <a:spLocks noRot="1" noChangeAspect="1" noMove="1" noResize="1" noEditPoints="1" noAdjustHandles="1" noChangeArrowheads="1" noChangeShapeType="1" noTextEdit="1"/>
              </p:cNvSpPr>
              <p:nvPr/>
            </p:nvSpPr>
            <p:spPr>
              <a:xfrm>
                <a:off x="229948" y="1316187"/>
                <a:ext cx="4467890" cy="400110"/>
              </a:xfrm>
              <a:prstGeom prst="rect">
                <a:avLst/>
              </a:prstGeom>
              <a:blipFill>
                <a:blip r:embed="rId10"/>
                <a:stretch>
                  <a:fillRect l="-1501"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6D97106-AD2B-4540-812B-F4AF7B7CCA2F}"/>
                  </a:ext>
                </a:extLst>
              </p:cNvPr>
              <p:cNvSpPr txBox="1"/>
              <p:nvPr/>
            </p:nvSpPr>
            <p:spPr>
              <a:xfrm>
                <a:off x="59657" y="3781818"/>
                <a:ext cx="4032582"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jiqixuexililun</a:t>
                </a:r>
                <a14:m>
                  <m:oMath xmlns:m="http://schemas.openxmlformats.org/officeDocument/2006/math">
                    <m:r>
                      <a:rPr lang="en-US" altLang="zh-CN" sz="2000" b="1" i="1">
                        <a:latin typeface="Cambria Math" panose="02040503050406030204" pitchFamily="18" charset="0"/>
                      </a:rPr>
                      <m:t>→</m:t>
                    </m:r>
                  </m:oMath>
                </a14:m>
                <a:r>
                  <a:rPr lang="zh-CN" altLang="en-US" sz="2000" b="1" dirty="0">
                    <a:latin typeface="微软雅黑" panose="020B0503020204020204" pitchFamily="34" charset="-122"/>
                    <a:ea typeface="微软雅黑" panose="020B0503020204020204" pitchFamily="34" charset="-122"/>
                  </a:rPr>
                  <a:t>机器学习理论</a:t>
                </a:r>
              </a:p>
            </p:txBody>
          </p:sp>
        </mc:Choice>
        <mc:Fallback xmlns="">
          <p:sp>
            <p:nvSpPr>
              <p:cNvPr id="15" name="文本框 14">
                <a:extLst>
                  <a:ext uri="{FF2B5EF4-FFF2-40B4-BE49-F238E27FC236}">
                    <a16:creationId xmlns:a16="http://schemas.microsoft.com/office/drawing/2014/main" id="{16D97106-AD2B-4540-812B-F4AF7B7CCA2F}"/>
                  </a:ext>
                </a:extLst>
              </p:cNvPr>
              <p:cNvSpPr txBox="1">
                <a:spLocks noRot="1" noChangeAspect="1" noMove="1" noResize="1" noEditPoints="1" noAdjustHandles="1" noChangeArrowheads="1" noChangeShapeType="1" noTextEdit="1"/>
              </p:cNvSpPr>
              <p:nvPr/>
            </p:nvSpPr>
            <p:spPr>
              <a:xfrm>
                <a:off x="59657" y="3781818"/>
                <a:ext cx="4032582" cy="400110"/>
              </a:xfrm>
              <a:prstGeom prst="rect">
                <a:avLst/>
              </a:prstGeom>
              <a:blipFill>
                <a:blip r:embed="rId11"/>
                <a:stretch>
                  <a:fillRect l="-1664" t="-7576" b="-25758"/>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CF1E6119-759C-4B6C-82C3-8E967FB0FAE9}"/>
              </a:ext>
            </a:extLst>
          </p:cNvPr>
          <p:cNvSpPr txBox="1"/>
          <p:nvPr/>
        </p:nvSpPr>
        <p:spPr>
          <a:xfrm>
            <a:off x="789769" y="3384458"/>
            <a:ext cx="1475084" cy="400110"/>
          </a:xfrm>
          <a:prstGeom prst="rect">
            <a:avLst/>
          </a:prstGeom>
          <a:noFill/>
        </p:spPr>
        <p:txBody>
          <a:bodyPr wrap="none" rtlCol="0">
            <a:spAutoFit/>
          </a:bodyPr>
          <a:lstStyle/>
          <a:p>
            <a:r>
              <a:rPr lang="zh-CN" altLang="en-US" sz="2000" b="1" dirty="0">
                <a:solidFill>
                  <a:srgbClr val="002060"/>
                </a:solidFill>
                <a:latin typeface="楷体" panose="02010609060101010101" pitchFamily="49" charset="-122"/>
                <a:ea typeface="楷体" panose="02010609060101010101" pitchFamily="49" charset="-122"/>
              </a:rPr>
              <a:t>拼音转中文</a:t>
            </a:r>
          </a:p>
        </p:txBody>
      </p:sp>
      <p:grpSp>
        <p:nvGrpSpPr>
          <p:cNvPr id="29" name="组合 28">
            <a:extLst>
              <a:ext uri="{FF2B5EF4-FFF2-40B4-BE49-F238E27FC236}">
                <a16:creationId xmlns:a16="http://schemas.microsoft.com/office/drawing/2014/main" id="{56F723BB-030F-490B-B57C-7BC572E282AB}"/>
              </a:ext>
            </a:extLst>
          </p:cNvPr>
          <p:cNvGrpSpPr/>
          <p:nvPr/>
        </p:nvGrpSpPr>
        <p:grpSpPr>
          <a:xfrm>
            <a:off x="4218370" y="3439351"/>
            <a:ext cx="3756156" cy="400110"/>
            <a:chOff x="302896" y="4128254"/>
            <a:chExt cx="3756156" cy="400110"/>
          </a:xfrm>
        </p:grpSpPr>
        <p:sp>
          <p:nvSpPr>
            <p:cNvPr id="28" name="矩形: 圆角 27">
              <a:extLst>
                <a:ext uri="{FF2B5EF4-FFF2-40B4-BE49-F238E27FC236}">
                  <a16:creationId xmlns:a16="http://schemas.microsoft.com/office/drawing/2014/main" id="{CE144D71-40A4-4C0C-83C3-CE1A7F36FF74}"/>
                </a:ext>
              </a:extLst>
            </p:cNvPr>
            <p:cNvSpPr/>
            <p:nvPr/>
          </p:nvSpPr>
          <p:spPr>
            <a:xfrm>
              <a:off x="1413163" y="4153056"/>
              <a:ext cx="249335" cy="369332"/>
            </a:xfrm>
            <a:prstGeom prst="roundRect">
              <a:avLst/>
            </a:prstGeom>
            <a:solidFill>
              <a:srgbClr val="F3C0C0"/>
            </a:solidFill>
            <a:ln>
              <a:solidFill>
                <a:srgbClr val="F3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89A3831-0701-4DA9-B21C-58B764BA90E1}"/>
                    </a:ext>
                  </a:extLst>
                </p:cNvPr>
                <p:cNvSpPr txBox="1"/>
                <p:nvPr/>
              </p:nvSpPr>
              <p:spPr>
                <a:xfrm>
                  <a:off x="302896" y="4128254"/>
                  <a:ext cx="3756156"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机器学习礼论 </a:t>
                  </a:r>
                  <a14:m>
                    <m:oMath xmlns:m="http://schemas.openxmlformats.org/officeDocument/2006/math">
                      <m:r>
                        <a:rPr lang="en-US" altLang="zh-CN" sz="2000" b="1">
                          <a:latin typeface="Cambria Math" panose="02040503050406030204" pitchFamily="18" charset="0"/>
                        </a:rPr>
                        <m:t>→</m:t>
                      </m:r>
                    </m:oMath>
                  </a14:m>
                  <a:r>
                    <a:rPr lang="zh-CN" altLang="en-US" sz="2000" b="1" dirty="0">
                      <a:latin typeface="微软雅黑" panose="020B0503020204020204" pitchFamily="34" charset="-122"/>
                      <a:ea typeface="微软雅黑" panose="020B0503020204020204" pitchFamily="34" charset="-122"/>
                    </a:rPr>
                    <a:t> 机器学习理论</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0" name="文本框 19">
                  <a:extLst>
                    <a:ext uri="{FF2B5EF4-FFF2-40B4-BE49-F238E27FC236}">
                      <a16:creationId xmlns:a16="http://schemas.microsoft.com/office/drawing/2014/main" id="{489A3831-0701-4DA9-B21C-58B764BA90E1}"/>
                    </a:ext>
                  </a:extLst>
                </p:cNvPr>
                <p:cNvSpPr txBox="1">
                  <a:spLocks noRot="1" noChangeAspect="1" noMove="1" noResize="1" noEditPoints="1" noAdjustHandles="1" noChangeArrowheads="1" noChangeShapeType="1" noTextEdit="1"/>
                </p:cNvSpPr>
                <p:nvPr/>
              </p:nvSpPr>
              <p:spPr>
                <a:xfrm>
                  <a:off x="302896" y="4128254"/>
                  <a:ext cx="3756156" cy="400110"/>
                </a:xfrm>
                <a:prstGeom prst="rect">
                  <a:avLst/>
                </a:prstGeom>
                <a:blipFill>
                  <a:blip r:embed="rId12"/>
                  <a:stretch>
                    <a:fillRect l="-1786" t="-7576" b="-25758"/>
                  </a:stretch>
                </a:blipFill>
              </p:spPr>
              <p:txBody>
                <a:bodyPr/>
                <a:lstStyle/>
                <a:p>
                  <a:r>
                    <a:rPr lang="zh-CN" altLang="en-US">
                      <a:noFill/>
                    </a:rPr>
                    <a:t> </a:t>
                  </a:r>
                </a:p>
              </p:txBody>
            </p:sp>
          </mc:Fallback>
        </mc:AlternateContent>
      </p:grpSp>
      <p:sp>
        <p:nvSpPr>
          <p:cNvPr id="30" name="矩形 29">
            <a:extLst>
              <a:ext uri="{FF2B5EF4-FFF2-40B4-BE49-F238E27FC236}">
                <a16:creationId xmlns:a16="http://schemas.microsoft.com/office/drawing/2014/main" id="{D76640F9-7E50-47E8-B820-1AFAC2CF1C07}"/>
              </a:ext>
            </a:extLst>
          </p:cNvPr>
          <p:cNvSpPr/>
          <p:nvPr/>
        </p:nvSpPr>
        <p:spPr>
          <a:xfrm>
            <a:off x="5127444" y="3090432"/>
            <a:ext cx="1210588" cy="400110"/>
          </a:xfrm>
          <a:prstGeom prst="rect">
            <a:avLst/>
          </a:prstGeom>
        </p:spPr>
        <p:txBody>
          <a:bodyPr wrap="none">
            <a:spAutoFit/>
          </a:bodyPr>
          <a:lstStyle/>
          <a:p>
            <a:r>
              <a:rPr lang="zh-CN" altLang="en-US" sz="2000" b="1" dirty="0">
                <a:solidFill>
                  <a:srgbClr val="002060"/>
                </a:solidFill>
                <a:latin typeface="楷体" panose="02010609060101010101" pitchFamily="49" charset="-122"/>
                <a:ea typeface="楷体" panose="02010609060101010101" pitchFamily="49" charset="-122"/>
              </a:rPr>
              <a:t>语法纠错</a:t>
            </a:r>
          </a:p>
        </p:txBody>
      </p:sp>
      <p:sp>
        <p:nvSpPr>
          <p:cNvPr id="31" name="文本框 30">
            <a:extLst>
              <a:ext uri="{FF2B5EF4-FFF2-40B4-BE49-F238E27FC236}">
                <a16:creationId xmlns:a16="http://schemas.microsoft.com/office/drawing/2014/main" id="{5EE16B72-D098-4CA6-A03D-442FCE9A5D65}"/>
              </a:ext>
            </a:extLst>
          </p:cNvPr>
          <p:cNvSpPr txBox="1"/>
          <p:nvPr/>
        </p:nvSpPr>
        <p:spPr>
          <a:xfrm>
            <a:off x="1079112" y="5303596"/>
            <a:ext cx="896399" cy="369332"/>
          </a:xfrm>
          <a:prstGeom prst="rect">
            <a:avLst/>
          </a:prstGeom>
          <a:noFill/>
        </p:spPr>
        <p:txBody>
          <a:bodyPr wrap="none" rtlCol="0">
            <a:spAutoFit/>
          </a:bodyPr>
          <a:lstStyle/>
          <a:p>
            <a:r>
              <a:rPr lang="en-US" altLang="zh-CN" dirty="0">
                <a:solidFill>
                  <a:srgbClr val="00B050"/>
                </a:solidFill>
                <a:ea typeface="微软雅黑" panose="020B0503020204020204" pitchFamily="34" charset="-122"/>
              </a:rPr>
              <a:t>PEPOLE</a:t>
            </a:r>
            <a:endParaRPr lang="zh-CN" altLang="en-US" dirty="0">
              <a:solidFill>
                <a:srgbClr val="00B050"/>
              </a:solidFill>
              <a:ea typeface="微软雅黑" panose="020B0503020204020204" pitchFamily="34" charset="-122"/>
            </a:endParaRPr>
          </a:p>
        </p:txBody>
      </p:sp>
      <p:sp>
        <p:nvSpPr>
          <p:cNvPr id="60" name="文本框 59">
            <a:extLst>
              <a:ext uri="{FF2B5EF4-FFF2-40B4-BE49-F238E27FC236}">
                <a16:creationId xmlns:a16="http://schemas.microsoft.com/office/drawing/2014/main" id="{E89E907D-50B9-4FC7-9525-90525A470D11}"/>
              </a:ext>
            </a:extLst>
          </p:cNvPr>
          <p:cNvSpPr txBox="1"/>
          <p:nvPr/>
        </p:nvSpPr>
        <p:spPr>
          <a:xfrm>
            <a:off x="41253" y="5286544"/>
            <a:ext cx="1100942" cy="369332"/>
          </a:xfrm>
          <a:prstGeom prst="rect">
            <a:avLst/>
          </a:prstGeom>
          <a:noFill/>
        </p:spPr>
        <p:txBody>
          <a:bodyPr wrap="none" rtlCol="0">
            <a:spAutoFit/>
          </a:bodyPr>
          <a:lstStyle/>
          <a:p>
            <a:r>
              <a:rPr lang="en-US" altLang="zh-CN" dirty="0">
                <a:solidFill>
                  <a:schemeClr val="accent4">
                    <a:lumMod val="75000"/>
                  </a:schemeClr>
                </a:solidFill>
                <a:ea typeface="微软雅黑" panose="020B0503020204020204" pitchFamily="34" charset="-122"/>
              </a:rPr>
              <a:t>COUNTRY</a:t>
            </a:r>
            <a:endParaRPr lang="zh-CN" altLang="en-US" dirty="0">
              <a:solidFill>
                <a:schemeClr val="accent4">
                  <a:lumMod val="75000"/>
                </a:schemeClr>
              </a:solidFill>
              <a:ea typeface="微软雅黑" panose="020B0503020204020204" pitchFamily="34" charset="-122"/>
            </a:endParaRPr>
          </a:p>
        </p:txBody>
      </p:sp>
      <p:grpSp>
        <p:nvGrpSpPr>
          <p:cNvPr id="32" name="组合 31">
            <a:extLst>
              <a:ext uri="{FF2B5EF4-FFF2-40B4-BE49-F238E27FC236}">
                <a16:creationId xmlns:a16="http://schemas.microsoft.com/office/drawing/2014/main" id="{7984DB9A-9E75-4590-B016-AF2AC2322960}"/>
              </a:ext>
            </a:extLst>
          </p:cNvPr>
          <p:cNvGrpSpPr/>
          <p:nvPr/>
        </p:nvGrpSpPr>
        <p:grpSpPr>
          <a:xfrm>
            <a:off x="7347968" y="5564221"/>
            <a:ext cx="4431912" cy="1135600"/>
            <a:chOff x="7347968" y="5564221"/>
            <a:chExt cx="4431912" cy="1135600"/>
          </a:xfrm>
        </p:grpSpPr>
        <p:grpSp>
          <p:nvGrpSpPr>
            <p:cNvPr id="41" name="组合 40">
              <a:extLst>
                <a:ext uri="{FF2B5EF4-FFF2-40B4-BE49-F238E27FC236}">
                  <a16:creationId xmlns:a16="http://schemas.microsoft.com/office/drawing/2014/main" id="{EF77DC58-A87D-4F3D-9450-F4E42529D956}"/>
                </a:ext>
              </a:extLst>
            </p:cNvPr>
            <p:cNvGrpSpPr/>
            <p:nvPr/>
          </p:nvGrpSpPr>
          <p:grpSpPr>
            <a:xfrm>
              <a:off x="7399656" y="5564221"/>
              <a:ext cx="4185761" cy="866942"/>
              <a:chOff x="857403" y="4200129"/>
              <a:chExt cx="4185761" cy="866942"/>
            </a:xfrm>
          </p:grpSpPr>
          <p:sp>
            <p:nvSpPr>
              <p:cNvPr id="43" name="矩形: 圆角 42">
                <a:extLst>
                  <a:ext uri="{FF2B5EF4-FFF2-40B4-BE49-F238E27FC236}">
                    <a16:creationId xmlns:a16="http://schemas.microsoft.com/office/drawing/2014/main" id="{B4642555-35B3-4923-9585-A4C69C3C65A1}"/>
                  </a:ext>
                </a:extLst>
              </p:cNvPr>
              <p:cNvSpPr/>
              <p:nvPr/>
            </p:nvSpPr>
            <p:spPr>
              <a:xfrm>
                <a:off x="3336527" y="4582634"/>
                <a:ext cx="662981" cy="461665"/>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矩形: 圆角 43">
                <a:extLst>
                  <a:ext uri="{FF2B5EF4-FFF2-40B4-BE49-F238E27FC236}">
                    <a16:creationId xmlns:a16="http://schemas.microsoft.com/office/drawing/2014/main" id="{9C584E9C-6CC2-4B1B-9D29-5EFB560D93F7}"/>
                  </a:ext>
                </a:extLst>
              </p:cNvPr>
              <p:cNvSpPr/>
              <p:nvPr/>
            </p:nvSpPr>
            <p:spPr>
              <a:xfrm>
                <a:off x="860645" y="4563490"/>
                <a:ext cx="715236" cy="461665"/>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5" name="矩形: 圆角 44">
                <a:extLst>
                  <a:ext uri="{FF2B5EF4-FFF2-40B4-BE49-F238E27FC236}">
                    <a16:creationId xmlns:a16="http://schemas.microsoft.com/office/drawing/2014/main" id="{B666C188-7BFC-4BF9-80C0-35B25B845C01}"/>
                  </a:ext>
                </a:extLst>
              </p:cNvPr>
              <p:cNvSpPr/>
              <p:nvPr/>
            </p:nvSpPr>
            <p:spPr>
              <a:xfrm>
                <a:off x="2161181" y="4591283"/>
                <a:ext cx="682088" cy="461665"/>
              </a:xfrm>
              <a:prstGeom prst="roundRect">
                <a:avLst/>
              </a:prstGeom>
              <a:solidFill>
                <a:srgbClr val="FFFF94"/>
              </a:solidFill>
              <a:ln>
                <a:solidFill>
                  <a:srgbClr val="FFF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6" name="矩形: 圆角 45">
                <a:extLst>
                  <a:ext uri="{FF2B5EF4-FFF2-40B4-BE49-F238E27FC236}">
                    <a16:creationId xmlns:a16="http://schemas.microsoft.com/office/drawing/2014/main" id="{DB972957-B6DF-4C70-A89A-617F5874C6BD}"/>
                  </a:ext>
                </a:extLst>
              </p:cNvPr>
              <p:cNvSpPr/>
              <p:nvPr/>
            </p:nvSpPr>
            <p:spPr>
              <a:xfrm>
                <a:off x="4291753" y="4605406"/>
                <a:ext cx="662981" cy="461665"/>
              </a:xfrm>
              <a:prstGeom prst="roundRect">
                <a:avLst/>
              </a:prstGeom>
              <a:solidFill>
                <a:srgbClr val="FFFF94"/>
              </a:solidFill>
              <a:ln>
                <a:solidFill>
                  <a:srgbClr val="FFF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文本框 22">
                <a:extLst>
                  <a:ext uri="{FF2B5EF4-FFF2-40B4-BE49-F238E27FC236}">
                    <a16:creationId xmlns:a16="http://schemas.microsoft.com/office/drawing/2014/main" id="{AA263F81-9038-4A57-9ABA-40303D844AF1}"/>
                  </a:ext>
                </a:extLst>
              </p:cNvPr>
              <p:cNvSpPr txBox="1"/>
              <p:nvPr/>
            </p:nvSpPr>
            <p:spPr>
              <a:xfrm>
                <a:off x="857403" y="4594893"/>
                <a:ext cx="4185761" cy="461665"/>
              </a:xfrm>
              <a:prstGeom prst="rect">
                <a:avLst/>
              </a:prstGeom>
              <a:noFill/>
            </p:spPr>
            <p:txBody>
              <a:bodyPr wrap="none" rtlCol="0">
                <a:spAutoFit/>
              </a:bodyPr>
              <a:lstStyle/>
              <a:p>
                <a:r>
                  <a:rPr lang="zh-CN" altLang="en-US" sz="2400" b="1" dirty="0">
                    <a:ea typeface="微软雅黑" panose="020B0503020204020204" pitchFamily="34" charset="-122"/>
                  </a:rPr>
                  <a:t>菜品味道很好，但服务太差劲</a:t>
                </a:r>
              </a:p>
            </p:txBody>
          </p:sp>
          <p:sp>
            <p:nvSpPr>
              <p:cNvPr id="39" name="任意多边形: 形状 38">
                <a:extLst>
                  <a:ext uri="{FF2B5EF4-FFF2-40B4-BE49-F238E27FC236}">
                    <a16:creationId xmlns:a16="http://schemas.microsoft.com/office/drawing/2014/main" id="{8891E2C7-6FED-461C-A859-0043C7D06F7B}"/>
                  </a:ext>
                </a:extLst>
              </p:cNvPr>
              <p:cNvSpPr/>
              <p:nvPr/>
            </p:nvSpPr>
            <p:spPr>
              <a:xfrm>
                <a:off x="1233696" y="4200129"/>
                <a:ext cx="995653" cy="408562"/>
              </a:xfrm>
              <a:custGeom>
                <a:avLst/>
                <a:gdLst>
                  <a:gd name="connsiteX0" fmla="*/ 995653 w 995653"/>
                  <a:gd name="connsiteY0" fmla="*/ 408562 h 408562"/>
                  <a:gd name="connsiteX1" fmla="*/ 888649 w 995653"/>
                  <a:gd name="connsiteY1" fmla="*/ 116732 h 408562"/>
                  <a:gd name="connsiteX2" fmla="*/ 431449 w 995653"/>
                  <a:gd name="connsiteY2" fmla="*/ 0 h 408562"/>
                  <a:gd name="connsiteX3" fmla="*/ 52070 w 995653"/>
                  <a:gd name="connsiteY3" fmla="*/ 116732 h 408562"/>
                  <a:gd name="connsiteX4" fmla="*/ 3432 w 995653"/>
                  <a:gd name="connsiteY4" fmla="*/ 389107 h 408562"/>
                  <a:gd name="connsiteX5" fmla="*/ 3432 w 995653"/>
                  <a:gd name="connsiteY5" fmla="*/ 389107 h 408562"/>
                  <a:gd name="connsiteX6" fmla="*/ 3432 w 995653"/>
                  <a:gd name="connsiteY6" fmla="*/ 389107 h 408562"/>
                  <a:gd name="connsiteX7" fmla="*/ 13160 w 995653"/>
                  <a:gd name="connsiteY7" fmla="*/ 398834 h 4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53" h="408562">
                    <a:moveTo>
                      <a:pt x="995653" y="408562"/>
                    </a:moveTo>
                    <a:cubicBezTo>
                      <a:pt x="989168" y="296694"/>
                      <a:pt x="982683" y="184826"/>
                      <a:pt x="888649" y="116732"/>
                    </a:cubicBezTo>
                    <a:cubicBezTo>
                      <a:pt x="794615" y="48638"/>
                      <a:pt x="570879" y="0"/>
                      <a:pt x="431449" y="0"/>
                    </a:cubicBezTo>
                    <a:cubicBezTo>
                      <a:pt x="292019" y="0"/>
                      <a:pt x="123406" y="51881"/>
                      <a:pt x="52070" y="116732"/>
                    </a:cubicBezTo>
                    <a:cubicBezTo>
                      <a:pt x="-19266" y="181583"/>
                      <a:pt x="3432" y="389107"/>
                      <a:pt x="3432" y="389107"/>
                    </a:cubicBezTo>
                    <a:lnTo>
                      <a:pt x="3432" y="389107"/>
                    </a:lnTo>
                    <a:lnTo>
                      <a:pt x="3432" y="389107"/>
                    </a:lnTo>
                    <a:lnTo>
                      <a:pt x="13160" y="39883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0" name="任意多边形: 形状 39">
                <a:extLst>
                  <a:ext uri="{FF2B5EF4-FFF2-40B4-BE49-F238E27FC236}">
                    <a16:creationId xmlns:a16="http://schemas.microsoft.com/office/drawing/2014/main" id="{CCF0D247-A08F-4CF7-A78F-DF5839492489}"/>
                  </a:ext>
                </a:extLst>
              </p:cNvPr>
              <p:cNvSpPr/>
              <p:nvPr/>
            </p:nvSpPr>
            <p:spPr>
              <a:xfrm>
                <a:off x="3647613" y="4279842"/>
                <a:ext cx="1050847" cy="360252"/>
              </a:xfrm>
              <a:custGeom>
                <a:avLst/>
                <a:gdLst>
                  <a:gd name="connsiteX0" fmla="*/ 1050847 w 1050847"/>
                  <a:gd name="connsiteY0" fmla="*/ 301886 h 360252"/>
                  <a:gd name="connsiteX1" fmla="*/ 924387 w 1050847"/>
                  <a:gd name="connsiteY1" fmla="*/ 68422 h 360252"/>
                  <a:gd name="connsiteX2" fmla="*/ 457459 w 1050847"/>
                  <a:gd name="connsiteY2" fmla="*/ 328 h 360252"/>
                  <a:gd name="connsiteX3" fmla="*/ 185085 w 1050847"/>
                  <a:gd name="connsiteY3" fmla="*/ 48967 h 360252"/>
                  <a:gd name="connsiteX4" fmla="*/ 29442 w 1050847"/>
                  <a:gd name="connsiteY4" fmla="*/ 185154 h 360252"/>
                  <a:gd name="connsiteX5" fmla="*/ 259 w 1050847"/>
                  <a:gd name="connsiteY5" fmla="*/ 360252 h 36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847" h="360252">
                    <a:moveTo>
                      <a:pt x="1050847" y="301886"/>
                    </a:moveTo>
                    <a:cubicBezTo>
                      <a:pt x="1037066" y="210284"/>
                      <a:pt x="1023285" y="118682"/>
                      <a:pt x="924387" y="68422"/>
                    </a:cubicBezTo>
                    <a:cubicBezTo>
                      <a:pt x="825489" y="18162"/>
                      <a:pt x="580676" y="3570"/>
                      <a:pt x="457459" y="328"/>
                    </a:cubicBezTo>
                    <a:cubicBezTo>
                      <a:pt x="334242" y="-2915"/>
                      <a:pt x="256421" y="18163"/>
                      <a:pt x="185085" y="48967"/>
                    </a:cubicBezTo>
                    <a:cubicBezTo>
                      <a:pt x="113749" y="79771"/>
                      <a:pt x="60246" y="133273"/>
                      <a:pt x="29442" y="185154"/>
                    </a:cubicBezTo>
                    <a:cubicBezTo>
                      <a:pt x="-1362" y="237035"/>
                      <a:pt x="-552" y="298643"/>
                      <a:pt x="259" y="360252"/>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2" name="文本框 61">
              <a:extLst>
                <a:ext uri="{FF2B5EF4-FFF2-40B4-BE49-F238E27FC236}">
                  <a16:creationId xmlns:a16="http://schemas.microsoft.com/office/drawing/2014/main" id="{69D960E0-DAFF-4F56-8101-A969C35CCC92}"/>
                </a:ext>
              </a:extLst>
            </p:cNvPr>
            <p:cNvSpPr txBox="1"/>
            <p:nvPr/>
          </p:nvSpPr>
          <p:spPr>
            <a:xfrm>
              <a:off x="7347968" y="6361267"/>
              <a:ext cx="827150" cy="338554"/>
            </a:xfrm>
            <a:prstGeom prst="rect">
              <a:avLst/>
            </a:prstGeom>
            <a:noFill/>
          </p:spPr>
          <p:txBody>
            <a:bodyPr wrap="none" rtlCol="0">
              <a:spAutoFit/>
            </a:bodyPr>
            <a:lstStyle/>
            <a:p>
              <a:r>
                <a:rPr lang="en-US" altLang="zh-CN" sz="1600" dirty="0">
                  <a:solidFill>
                    <a:schemeClr val="accent1">
                      <a:lumMod val="50000"/>
                    </a:schemeClr>
                  </a:solidFill>
                  <a:ea typeface="微软雅黑" panose="020B0503020204020204" pitchFamily="34" charset="-122"/>
                </a:rPr>
                <a:t>TARGET</a:t>
              </a:r>
              <a:endParaRPr lang="zh-CN" altLang="en-US" sz="1600" dirty="0">
                <a:solidFill>
                  <a:schemeClr val="accent1">
                    <a:lumMod val="50000"/>
                  </a:schemeClr>
                </a:solidFill>
                <a:ea typeface="微软雅黑" panose="020B0503020204020204" pitchFamily="34" charset="-122"/>
              </a:endParaRPr>
            </a:p>
          </p:txBody>
        </p:sp>
        <p:sp>
          <p:nvSpPr>
            <p:cNvPr id="63" name="文本框 62">
              <a:extLst>
                <a:ext uri="{FF2B5EF4-FFF2-40B4-BE49-F238E27FC236}">
                  <a16:creationId xmlns:a16="http://schemas.microsoft.com/office/drawing/2014/main" id="{4BFEFAEF-1716-44B9-B21C-7278B3695776}"/>
                </a:ext>
              </a:extLst>
            </p:cNvPr>
            <p:cNvSpPr txBox="1"/>
            <p:nvPr/>
          </p:nvSpPr>
          <p:spPr>
            <a:xfrm>
              <a:off x="9726583" y="6361267"/>
              <a:ext cx="827150" cy="338554"/>
            </a:xfrm>
            <a:prstGeom prst="rect">
              <a:avLst/>
            </a:prstGeom>
            <a:noFill/>
          </p:spPr>
          <p:txBody>
            <a:bodyPr wrap="none" rtlCol="0">
              <a:spAutoFit/>
            </a:bodyPr>
            <a:lstStyle/>
            <a:p>
              <a:r>
                <a:rPr lang="en-US" altLang="zh-CN" sz="1600" dirty="0">
                  <a:solidFill>
                    <a:schemeClr val="accent1">
                      <a:lumMod val="50000"/>
                    </a:schemeClr>
                  </a:solidFill>
                  <a:ea typeface="微软雅黑" panose="020B0503020204020204" pitchFamily="34" charset="-122"/>
                </a:rPr>
                <a:t>TARGET</a:t>
              </a:r>
              <a:endParaRPr lang="zh-CN" altLang="en-US" sz="1600" dirty="0">
                <a:solidFill>
                  <a:schemeClr val="accent1">
                    <a:lumMod val="50000"/>
                  </a:schemeClr>
                </a:solidFill>
                <a:ea typeface="微软雅黑" panose="020B0503020204020204" pitchFamily="34" charset="-122"/>
              </a:endParaRPr>
            </a:p>
          </p:txBody>
        </p:sp>
        <p:sp>
          <p:nvSpPr>
            <p:cNvPr id="65" name="文本框 64">
              <a:extLst>
                <a:ext uri="{FF2B5EF4-FFF2-40B4-BE49-F238E27FC236}">
                  <a16:creationId xmlns:a16="http://schemas.microsoft.com/office/drawing/2014/main" id="{C18DA25D-8D15-4C58-AE5B-745BD219B6E1}"/>
                </a:ext>
              </a:extLst>
            </p:cNvPr>
            <p:cNvSpPr txBox="1"/>
            <p:nvPr/>
          </p:nvSpPr>
          <p:spPr>
            <a:xfrm>
              <a:off x="8299179" y="6361267"/>
              <a:ext cx="941283" cy="338554"/>
            </a:xfrm>
            <a:prstGeom prst="rect">
              <a:avLst/>
            </a:prstGeom>
            <a:noFill/>
          </p:spPr>
          <p:txBody>
            <a:bodyPr wrap="none" rtlCol="0">
              <a:spAutoFit/>
            </a:bodyPr>
            <a:lstStyle/>
            <a:p>
              <a:r>
                <a:rPr lang="en-US" altLang="zh-CN" sz="1600" dirty="0">
                  <a:solidFill>
                    <a:srgbClr val="00B050"/>
                  </a:solidFill>
                  <a:ea typeface="微软雅黑" panose="020B0503020204020204" pitchFamily="34" charset="-122"/>
                </a:rPr>
                <a:t>POSITIVE</a:t>
              </a:r>
              <a:endParaRPr lang="zh-CN" altLang="en-US" sz="1600" dirty="0">
                <a:solidFill>
                  <a:srgbClr val="00B050"/>
                </a:solidFill>
                <a:ea typeface="微软雅黑" panose="020B0503020204020204" pitchFamily="34" charset="-122"/>
              </a:endParaRPr>
            </a:p>
          </p:txBody>
        </p:sp>
        <p:sp>
          <p:nvSpPr>
            <p:cNvPr id="66" name="文本框 65">
              <a:extLst>
                <a:ext uri="{FF2B5EF4-FFF2-40B4-BE49-F238E27FC236}">
                  <a16:creationId xmlns:a16="http://schemas.microsoft.com/office/drawing/2014/main" id="{9A5C0B2F-1614-43AC-94C4-881010135100}"/>
                </a:ext>
              </a:extLst>
            </p:cNvPr>
            <p:cNvSpPr txBox="1"/>
            <p:nvPr/>
          </p:nvSpPr>
          <p:spPr>
            <a:xfrm>
              <a:off x="10762486" y="6361267"/>
              <a:ext cx="1017394" cy="338554"/>
            </a:xfrm>
            <a:prstGeom prst="rect">
              <a:avLst/>
            </a:prstGeom>
            <a:noFill/>
          </p:spPr>
          <p:txBody>
            <a:bodyPr wrap="none" rtlCol="0">
              <a:spAutoFit/>
            </a:bodyPr>
            <a:lstStyle/>
            <a:p>
              <a:r>
                <a:rPr lang="en-US" altLang="zh-CN" sz="1600" dirty="0">
                  <a:solidFill>
                    <a:srgbClr val="C00000"/>
                  </a:solidFill>
                  <a:ea typeface="微软雅黑" panose="020B0503020204020204" pitchFamily="34" charset="-122"/>
                </a:rPr>
                <a:t>NEGATIVE</a:t>
              </a:r>
              <a:endParaRPr lang="zh-CN" altLang="en-US" sz="1600" dirty="0">
                <a:solidFill>
                  <a:srgbClr val="C00000"/>
                </a:solidFill>
                <a:ea typeface="微软雅黑" panose="020B0503020204020204" pitchFamily="34" charset="-122"/>
              </a:endParaRPr>
            </a:p>
          </p:txBody>
        </p:sp>
      </p:grpSp>
      <p:sp>
        <p:nvSpPr>
          <p:cNvPr id="74" name="任意多边形: 形状 73">
            <a:extLst>
              <a:ext uri="{FF2B5EF4-FFF2-40B4-BE49-F238E27FC236}">
                <a16:creationId xmlns:a16="http://schemas.microsoft.com/office/drawing/2014/main" id="{144B4461-3341-4BB7-B7F0-ECA1B126D907}"/>
              </a:ext>
            </a:extLst>
          </p:cNvPr>
          <p:cNvSpPr/>
          <p:nvPr/>
        </p:nvSpPr>
        <p:spPr>
          <a:xfrm>
            <a:off x="1570182" y="6160347"/>
            <a:ext cx="2203647" cy="218124"/>
          </a:xfrm>
          <a:custGeom>
            <a:avLst/>
            <a:gdLst>
              <a:gd name="connsiteX0" fmla="*/ 995653 w 995653"/>
              <a:gd name="connsiteY0" fmla="*/ 408562 h 408562"/>
              <a:gd name="connsiteX1" fmla="*/ 888649 w 995653"/>
              <a:gd name="connsiteY1" fmla="*/ 116732 h 408562"/>
              <a:gd name="connsiteX2" fmla="*/ 431449 w 995653"/>
              <a:gd name="connsiteY2" fmla="*/ 0 h 408562"/>
              <a:gd name="connsiteX3" fmla="*/ 52070 w 995653"/>
              <a:gd name="connsiteY3" fmla="*/ 116732 h 408562"/>
              <a:gd name="connsiteX4" fmla="*/ 3432 w 995653"/>
              <a:gd name="connsiteY4" fmla="*/ 389107 h 408562"/>
              <a:gd name="connsiteX5" fmla="*/ 3432 w 995653"/>
              <a:gd name="connsiteY5" fmla="*/ 389107 h 408562"/>
              <a:gd name="connsiteX6" fmla="*/ 3432 w 995653"/>
              <a:gd name="connsiteY6" fmla="*/ 389107 h 408562"/>
              <a:gd name="connsiteX7" fmla="*/ 13160 w 995653"/>
              <a:gd name="connsiteY7" fmla="*/ 398834 h 4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53" h="408562">
                <a:moveTo>
                  <a:pt x="995653" y="408562"/>
                </a:moveTo>
                <a:cubicBezTo>
                  <a:pt x="989168" y="296694"/>
                  <a:pt x="982683" y="184826"/>
                  <a:pt x="888649" y="116732"/>
                </a:cubicBezTo>
                <a:cubicBezTo>
                  <a:pt x="794615" y="48638"/>
                  <a:pt x="570879" y="0"/>
                  <a:pt x="431449" y="0"/>
                </a:cubicBezTo>
                <a:cubicBezTo>
                  <a:pt x="292019" y="0"/>
                  <a:pt x="123406" y="51881"/>
                  <a:pt x="52070" y="116732"/>
                </a:cubicBezTo>
                <a:cubicBezTo>
                  <a:pt x="-19266" y="181583"/>
                  <a:pt x="3432" y="389107"/>
                  <a:pt x="3432" y="389107"/>
                </a:cubicBezTo>
                <a:lnTo>
                  <a:pt x="3432" y="389107"/>
                </a:lnTo>
                <a:lnTo>
                  <a:pt x="3432" y="389107"/>
                </a:lnTo>
                <a:lnTo>
                  <a:pt x="13160" y="39883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6" name="任意多边形: 形状 75">
            <a:extLst>
              <a:ext uri="{FF2B5EF4-FFF2-40B4-BE49-F238E27FC236}">
                <a16:creationId xmlns:a16="http://schemas.microsoft.com/office/drawing/2014/main" id="{53400DD3-80B4-40C5-B2ED-9CB8CB4F6554}"/>
              </a:ext>
            </a:extLst>
          </p:cNvPr>
          <p:cNvSpPr/>
          <p:nvPr/>
        </p:nvSpPr>
        <p:spPr>
          <a:xfrm>
            <a:off x="606584" y="6003057"/>
            <a:ext cx="4822756" cy="428106"/>
          </a:xfrm>
          <a:custGeom>
            <a:avLst/>
            <a:gdLst>
              <a:gd name="connsiteX0" fmla="*/ 1050847 w 1050847"/>
              <a:gd name="connsiteY0" fmla="*/ 301886 h 360252"/>
              <a:gd name="connsiteX1" fmla="*/ 924387 w 1050847"/>
              <a:gd name="connsiteY1" fmla="*/ 68422 h 360252"/>
              <a:gd name="connsiteX2" fmla="*/ 457459 w 1050847"/>
              <a:gd name="connsiteY2" fmla="*/ 328 h 360252"/>
              <a:gd name="connsiteX3" fmla="*/ 185085 w 1050847"/>
              <a:gd name="connsiteY3" fmla="*/ 48967 h 360252"/>
              <a:gd name="connsiteX4" fmla="*/ 29442 w 1050847"/>
              <a:gd name="connsiteY4" fmla="*/ 185154 h 360252"/>
              <a:gd name="connsiteX5" fmla="*/ 259 w 1050847"/>
              <a:gd name="connsiteY5" fmla="*/ 360252 h 36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847" h="360252">
                <a:moveTo>
                  <a:pt x="1050847" y="301886"/>
                </a:moveTo>
                <a:cubicBezTo>
                  <a:pt x="1037066" y="210284"/>
                  <a:pt x="1023285" y="118682"/>
                  <a:pt x="924387" y="68422"/>
                </a:cubicBezTo>
                <a:cubicBezTo>
                  <a:pt x="825489" y="18162"/>
                  <a:pt x="580676" y="3570"/>
                  <a:pt x="457459" y="328"/>
                </a:cubicBezTo>
                <a:cubicBezTo>
                  <a:pt x="334242" y="-2915"/>
                  <a:pt x="256421" y="18163"/>
                  <a:pt x="185085" y="48967"/>
                </a:cubicBezTo>
                <a:cubicBezTo>
                  <a:pt x="113749" y="79771"/>
                  <a:pt x="60246" y="133273"/>
                  <a:pt x="29442" y="185154"/>
                </a:cubicBezTo>
                <a:cubicBezTo>
                  <a:pt x="-1362" y="237035"/>
                  <a:pt x="-552" y="298643"/>
                  <a:pt x="259" y="360252"/>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80" name="直接连接符 79">
            <a:extLst>
              <a:ext uri="{FF2B5EF4-FFF2-40B4-BE49-F238E27FC236}">
                <a16:creationId xmlns:a16="http://schemas.microsoft.com/office/drawing/2014/main" id="{736D6316-8098-469D-9EB9-EC4CEDBE48AD}"/>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7E5E90C0-FDD3-4A65-AC67-1EE918DCA67F}"/>
              </a:ext>
            </a:extLst>
          </p:cNvPr>
          <p:cNvSpPr/>
          <p:nvPr/>
        </p:nvSpPr>
        <p:spPr>
          <a:xfrm>
            <a:off x="43134" y="6341235"/>
            <a:ext cx="961264" cy="430888"/>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panose="020B0503020204020204" pitchFamily="34" charset="-122"/>
            </a:endParaRPr>
          </a:p>
        </p:txBody>
      </p:sp>
      <p:sp>
        <p:nvSpPr>
          <p:cNvPr id="77" name="矩形: 圆角 76">
            <a:extLst>
              <a:ext uri="{FF2B5EF4-FFF2-40B4-BE49-F238E27FC236}">
                <a16:creationId xmlns:a16="http://schemas.microsoft.com/office/drawing/2014/main" id="{C0801617-C68B-40C0-817D-F4F299EEBC54}"/>
              </a:ext>
            </a:extLst>
          </p:cNvPr>
          <p:cNvSpPr/>
          <p:nvPr/>
        </p:nvSpPr>
        <p:spPr>
          <a:xfrm>
            <a:off x="1287291" y="6389247"/>
            <a:ext cx="575387" cy="387380"/>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8" name="矩形: 圆角 77">
            <a:extLst>
              <a:ext uri="{FF2B5EF4-FFF2-40B4-BE49-F238E27FC236}">
                <a16:creationId xmlns:a16="http://schemas.microsoft.com/office/drawing/2014/main" id="{B278E0DF-1AE3-4804-8AA7-D75B0C8D5017}"/>
              </a:ext>
            </a:extLst>
          </p:cNvPr>
          <p:cNvSpPr/>
          <p:nvPr/>
        </p:nvSpPr>
        <p:spPr>
          <a:xfrm>
            <a:off x="3491011" y="6388724"/>
            <a:ext cx="566904" cy="368237"/>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9" name="矩形: 圆角 78">
            <a:extLst>
              <a:ext uri="{FF2B5EF4-FFF2-40B4-BE49-F238E27FC236}">
                <a16:creationId xmlns:a16="http://schemas.microsoft.com/office/drawing/2014/main" id="{BF594715-9E71-4AF7-8018-BD551CFA017C}"/>
              </a:ext>
            </a:extLst>
          </p:cNvPr>
          <p:cNvSpPr/>
          <p:nvPr/>
        </p:nvSpPr>
        <p:spPr>
          <a:xfrm>
            <a:off x="5175974" y="6381106"/>
            <a:ext cx="575387" cy="430888"/>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4" name="文本框 53">
            <a:extLst>
              <a:ext uri="{FF2B5EF4-FFF2-40B4-BE49-F238E27FC236}">
                <a16:creationId xmlns:a16="http://schemas.microsoft.com/office/drawing/2014/main" id="{B7626F9B-35E8-4233-B7C3-3DE485400446}"/>
              </a:ext>
            </a:extLst>
          </p:cNvPr>
          <p:cNvSpPr txBox="1"/>
          <p:nvPr/>
        </p:nvSpPr>
        <p:spPr>
          <a:xfrm>
            <a:off x="67181" y="6351489"/>
            <a:ext cx="7237879" cy="430887"/>
          </a:xfrm>
          <a:prstGeom prst="rect">
            <a:avLst/>
          </a:prstGeom>
          <a:noFill/>
        </p:spPr>
        <p:txBody>
          <a:bodyPr wrap="none" rtlCol="0">
            <a:spAutoFit/>
          </a:bodyPr>
          <a:lstStyle/>
          <a:p>
            <a:r>
              <a:rPr lang="zh-CN" altLang="en-US" sz="2200" b="1" dirty="0">
                <a:ea typeface="微软雅黑" panose="020B0503020204020204" pitchFamily="34" charset="-122"/>
              </a:rPr>
              <a:t>张经理的员工不努力工作，人家的厨房比他家的客厅都大</a:t>
            </a:r>
            <a:endParaRPr lang="zh-CN" altLang="en-US" sz="2200" dirty="0">
              <a:ea typeface="微软雅黑" panose="020B0503020204020204" pitchFamily="34" charset="-122"/>
            </a:endParaRPr>
          </a:p>
        </p:txBody>
      </p:sp>
    </p:spTree>
    <p:extLst>
      <p:ext uri="{BB962C8B-B14F-4D97-AF65-F5344CB8AC3E}">
        <p14:creationId xmlns:p14="http://schemas.microsoft.com/office/powerpoint/2010/main" val="379645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64983" y="98889"/>
            <a:ext cx="1826141" cy="584775"/>
          </a:xfrm>
          <a:prstGeom prst="rect">
            <a:avLst/>
          </a:prstGeom>
          <a:noFill/>
        </p:spPr>
        <p:txBody>
          <a:bodyPr wrap="none" rtlCol="0">
            <a:spAutoFit/>
          </a:bodyPr>
          <a:lstStyle/>
          <a:p>
            <a:r>
              <a:rPr lang="zh-CN" altLang="en-US" sz="3200" b="1" dirty="0">
                <a:solidFill>
                  <a:srgbClr val="0A0AE6"/>
                </a:solidFill>
                <a:ea typeface="微软雅黑" panose="020B0503020204020204" pitchFamily="34" charset="-122"/>
              </a:rPr>
              <a:t>语音识别</a:t>
            </a:r>
            <a:endParaRPr lang="en-US" altLang="zh-CN" sz="3200" b="1" dirty="0">
              <a:solidFill>
                <a:srgbClr val="0A0AE6"/>
              </a:solidFill>
              <a:ea typeface="微软雅黑" panose="020B0503020204020204" pitchFamily="34" charset="-122"/>
            </a:endParaRPr>
          </a:p>
        </p:txBody>
      </p:sp>
      <p:grpSp>
        <p:nvGrpSpPr>
          <p:cNvPr id="41" name="组合 40">
            <a:extLst>
              <a:ext uri="{FF2B5EF4-FFF2-40B4-BE49-F238E27FC236}">
                <a16:creationId xmlns:a16="http://schemas.microsoft.com/office/drawing/2014/main" id="{9DE07B15-658B-4976-AEFB-505DE019174E}"/>
              </a:ext>
            </a:extLst>
          </p:cNvPr>
          <p:cNvGrpSpPr/>
          <p:nvPr/>
        </p:nvGrpSpPr>
        <p:grpSpPr>
          <a:xfrm>
            <a:off x="5257474" y="808683"/>
            <a:ext cx="5249751" cy="914400"/>
            <a:chOff x="2533469" y="1226389"/>
            <a:chExt cx="5249751" cy="914400"/>
          </a:xfrm>
        </p:grpSpPr>
        <p:pic>
          <p:nvPicPr>
            <p:cNvPr id="27" name="图形 26" descr="语音">
              <a:extLst>
                <a:ext uri="{FF2B5EF4-FFF2-40B4-BE49-F238E27FC236}">
                  <a16:creationId xmlns:a16="http://schemas.microsoft.com/office/drawing/2014/main" id="{B85D6C71-B736-4DBD-A01D-BAB31D5F59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5432" y="1226389"/>
              <a:ext cx="914400" cy="914400"/>
            </a:xfrm>
            <a:prstGeom prst="rect">
              <a:avLst/>
            </a:prstGeom>
          </p:spPr>
        </p:pic>
        <p:pic>
          <p:nvPicPr>
            <p:cNvPr id="29" name="图形 28" descr="呼叫中心">
              <a:extLst>
                <a:ext uri="{FF2B5EF4-FFF2-40B4-BE49-F238E27FC236}">
                  <a16:creationId xmlns:a16="http://schemas.microsoft.com/office/drawing/2014/main" id="{6133476D-C962-4851-B670-60746980E9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3469" y="1391086"/>
              <a:ext cx="677453" cy="677453"/>
            </a:xfrm>
            <a:prstGeom prst="rect">
              <a:avLst/>
            </a:prstGeom>
          </p:spPr>
        </p:pic>
        <p:cxnSp>
          <p:nvCxnSpPr>
            <p:cNvPr id="30" name="直接箭头连接符 29">
              <a:extLst>
                <a:ext uri="{FF2B5EF4-FFF2-40B4-BE49-F238E27FC236}">
                  <a16:creationId xmlns:a16="http://schemas.microsoft.com/office/drawing/2014/main" id="{408CF1A8-E54E-4FAE-9C73-D89AB08F736F}"/>
                </a:ext>
              </a:extLst>
            </p:cNvPr>
            <p:cNvCxnSpPr>
              <a:cxnSpLocks/>
            </p:cNvCxnSpPr>
            <p:nvPr/>
          </p:nvCxnSpPr>
          <p:spPr>
            <a:xfrm>
              <a:off x="4387900" y="1683589"/>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976AFBA-AEDB-4A67-B9FF-134866673567}"/>
                </a:ext>
              </a:extLst>
            </p:cNvPr>
            <p:cNvSpPr txBox="1"/>
            <p:nvPr/>
          </p:nvSpPr>
          <p:spPr>
            <a:xfrm>
              <a:off x="5290230" y="1531650"/>
              <a:ext cx="2492990" cy="369332"/>
            </a:xfrm>
            <a:prstGeom prst="rect">
              <a:avLst/>
            </a:prstGeom>
            <a:noFill/>
          </p:spPr>
          <p:txBody>
            <a:bodyPr wrap="none" rtlCol="0">
              <a:spAutoFit/>
            </a:bodyPr>
            <a:lstStyle/>
            <a:p>
              <a:r>
                <a:rPr lang="zh-CN" altLang="en-US" dirty="0">
                  <a:ea typeface="微软雅黑" panose="020B0503020204020204" pitchFamily="34" charset="-122"/>
                </a:rPr>
                <a:t>“欢迎参加课程学习”</a:t>
              </a:r>
            </a:p>
          </p:txBody>
        </p:sp>
      </p:grpSp>
      <p:grpSp>
        <p:nvGrpSpPr>
          <p:cNvPr id="43" name="组合 42">
            <a:extLst>
              <a:ext uri="{FF2B5EF4-FFF2-40B4-BE49-F238E27FC236}">
                <a16:creationId xmlns:a16="http://schemas.microsoft.com/office/drawing/2014/main" id="{FD0CFD06-5384-4D2E-9F2E-C05BEDDC3824}"/>
              </a:ext>
            </a:extLst>
          </p:cNvPr>
          <p:cNvGrpSpPr/>
          <p:nvPr/>
        </p:nvGrpSpPr>
        <p:grpSpPr>
          <a:xfrm>
            <a:off x="5257474" y="2558993"/>
            <a:ext cx="3855139" cy="914400"/>
            <a:chOff x="2533469" y="3190330"/>
            <a:chExt cx="3855139" cy="914400"/>
          </a:xfrm>
        </p:grpSpPr>
        <p:pic>
          <p:nvPicPr>
            <p:cNvPr id="3" name="图形 2" descr="愤怒的脸，实心填充">
              <a:extLst>
                <a:ext uri="{FF2B5EF4-FFF2-40B4-BE49-F238E27FC236}">
                  <a16:creationId xmlns:a16="http://schemas.microsoft.com/office/drawing/2014/main" id="{93F214F8-77BC-4E93-B490-6318764B2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33469" y="3381964"/>
              <a:ext cx="531131" cy="531131"/>
            </a:xfrm>
            <a:prstGeom prst="rect">
              <a:avLst/>
            </a:prstGeom>
          </p:spPr>
        </p:pic>
        <p:pic>
          <p:nvPicPr>
            <p:cNvPr id="14" name="图形 13" descr="语音">
              <a:extLst>
                <a:ext uri="{FF2B5EF4-FFF2-40B4-BE49-F238E27FC236}">
                  <a16:creationId xmlns:a16="http://schemas.microsoft.com/office/drawing/2014/main" id="{3140AD02-EDAB-414B-9EC8-1ED6A60AC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5432" y="3190330"/>
              <a:ext cx="914400" cy="914400"/>
            </a:xfrm>
            <a:prstGeom prst="rect">
              <a:avLst/>
            </a:prstGeom>
          </p:spPr>
        </p:pic>
        <p:cxnSp>
          <p:nvCxnSpPr>
            <p:cNvPr id="15" name="直接箭头连接符 14">
              <a:extLst>
                <a:ext uri="{FF2B5EF4-FFF2-40B4-BE49-F238E27FC236}">
                  <a16:creationId xmlns:a16="http://schemas.microsoft.com/office/drawing/2014/main" id="{FF8592F4-6F99-4F2C-A40A-F788DE16A41F}"/>
                </a:ext>
              </a:extLst>
            </p:cNvPr>
            <p:cNvCxnSpPr>
              <a:cxnSpLocks/>
            </p:cNvCxnSpPr>
            <p:nvPr/>
          </p:nvCxnSpPr>
          <p:spPr>
            <a:xfrm>
              <a:off x="4387900" y="3647530"/>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4C40719-49D7-4D03-AEDD-2D820307B504}"/>
                </a:ext>
              </a:extLst>
            </p:cNvPr>
            <p:cNvSpPr txBox="1"/>
            <p:nvPr/>
          </p:nvSpPr>
          <p:spPr>
            <a:xfrm>
              <a:off x="5290230" y="3457483"/>
              <a:ext cx="1098378" cy="369332"/>
            </a:xfrm>
            <a:prstGeom prst="rect">
              <a:avLst/>
            </a:prstGeom>
            <a:noFill/>
          </p:spPr>
          <p:txBody>
            <a:bodyPr wrap="none" rtlCol="0">
              <a:spAutoFit/>
            </a:bodyPr>
            <a:lstStyle/>
            <a:p>
              <a:r>
                <a:rPr lang="zh-CN" altLang="en-US" dirty="0">
                  <a:ea typeface="微软雅黑" panose="020B0503020204020204" pitchFamily="34" charset="-122"/>
                </a:rPr>
                <a:t>情感 </a:t>
              </a:r>
              <a:r>
                <a:rPr lang="en-US" altLang="zh-CN" dirty="0">
                  <a:ea typeface="微软雅黑" panose="020B0503020204020204" pitchFamily="34" charset="-122"/>
                </a:rPr>
                <a:t>= </a:t>
              </a:r>
              <a:r>
                <a:rPr lang="zh-CN" altLang="en-US" dirty="0">
                  <a:ea typeface="微软雅黑" panose="020B0503020204020204" pitchFamily="34" charset="-122"/>
                </a:rPr>
                <a:t>负</a:t>
              </a:r>
            </a:p>
          </p:txBody>
        </p:sp>
      </p:grpSp>
      <p:grpSp>
        <p:nvGrpSpPr>
          <p:cNvPr id="59" name="组合 58">
            <a:extLst>
              <a:ext uri="{FF2B5EF4-FFF2-40B4-BE49-F238E27FC236}">
                <a16:creationId xmlns:a16="http://schemas.microsoft.com/office/drawing/2014/main" id="{2C203401-FC32-4B78-8B5E-4F3988695863}"/>
              </a:ext>
            </a:extLst>
          </p:cNvPr>
          <p:cNvGrpSpPr/>
          <p:nvPr/>
        </p:nvGrpSpPr>
        <p:grpSpPr>
          <a:xfrm>
            <a:off x="5257474" y="3434148"/>
            <a:ext cx="3749340" cy="914400"/>
            <a:chOff x="4430369" y="4545334"/>
            <a:chExt cx="3749340" cy="914400"/>
          </a:xfrm>
        </p:grpSpPr>
        <p:pic>
          <p:nvPicPr>
            <p:cNvPr id="17" name="图形 16" descr="语音">
              <a:extLst>
                <a:ext uri="{FF2B5EF4-FFF2-40B4-BE49-F238E27FC236}">
                  <a16:creationId xmlns:a16="http://schemas.microsoft.com/office/drawing/2014/main" id="{3BE56D77-925E-427C-A928-DF11D0321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2332" y="4545334"/>
              <a:ext cx="914400" cy="914400"/>
            </a:xfrm>
            <a:prstGeom prst="rect">
              <a:avLst/>
            </a:prstGeom>
          </p:spPr>
        </p:pic>
        <p:cxnSp>
          <p:nvCxnSpPr>
            <p:cNvPr id="18" name="直接箭头连接符 17">
              <a:extLst>
                <a:ext uri="{FF2B5EF4-FFF2-40B4-BE49-F238E27FC236}">
                  <a16:creationId xmlns:a16="http://schemas.microsoft.com/office/drawing/2014/main" id="{BB55252E-C77F-4D15-8E8C-B0076E053C2A}"/>
                </a:ext>
              </a:extLst>
            </p:cNvPr>
            <p:cNvCxnSpPr>
              <a:cxnSpLocks/>
            </p:cNvCxnSpPr>
            <p:nvPr/>
          </p:nvCxnSpPr>
          <p:spPr>
            <a:xfrm>
              <a:off x="6284800" y="5002534"/>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6" name="图形 5" descr="女性形象">
              <a:extLst>
                <a:ext uri="{FF2B5EF4-FFF2-40B4-BE49-F238E27FC236}">
                  <a16:creationId xmlns:a16="http://schemas.microsoft.com/office/drawing/2014/main" id="{A4B79C81-3820-4A2B-9516-E8BCA14AC4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0369" y="4696921"/>
              <a:ext cx="677453" cy="677453"/>
            </a:xfrm>
            <a:prstGeom prst="rect">
              <a:avLst/>
            </a:prstGeom>
          </p:spPr>
        </p:pic>
        <p:sp>
          <p:nvSpPr>
            <p:cNvPr id="21" name="文本框 20">
              <a:extLst>
                <a:ext uri="{FF2B5EF4-FFF2-40B4-BE49-F238E27FC236}">
                  <a16:creationId xmlns:a16="http://schemas.microsoft.com/office/drawing/2014/main" id="{DBF4A276-5402-4F3A-9802-8962A89B9F04}"/>
                </a:ext>
              </a:extLst>
            </p:cNvPr>
            <p:cNvSpPr txBox="1"/>
            <p:nvPr/>
          </p:nvSpPr>
          <p:spPr>
            <a:xfrm>
              <a:off x="7187130" y="4817868"/>
              <a:ext cx="992579" cy="369332"/>
            </a:xfrm>
            <a:prstGeom prst="rect">
              <a:avLst/>
            </a:prstGeom>
            <a:noFill/>
          </p:spPr>
          <p:txBody>
            <a:bodyPr wrap="none" rtlCol="0">
              <a:spAutoFit/>
            </a:bodyPr>
            <a:lstStyle/>
            <a:p>
              <a:r>
                <a:rPr lang="zh-CN" altLang="en-US" dirty="0">
                  <a:ea typeface="微软雅黑" panose="020B0503020204020204" pitchFamily="34" charset="-122"/>
                </a:rPr>
                <a:t>性别</a:t>
              </a:r>
              <a:r>
                <a:rPr lang="en-US" altLang="zh-CN" dirty="0">
                  <a:ea typeface="微软雅黑" panose="020B0503020204020204" pitchFamily="34" charset="-122"/>
                </a:rPr>
                <a:t>=</a:t>
              </a:r>
              <a:r>
                <a:rPr lang="zh-CN" altLang="en-US" dirty="0">
                  <a:ea typeface="微软雅黑" panose="020B0503020204020204" pitchFamily="34" charset="-122"/>
                </a:rPr>
                <a:t>女</a:t>
              </a:r>
            </a:p>
          </p:txBody>
        </p:sp>
      </p:grpSp>
      <p:grpSp>
        <p:nvGrpSpPr>
          <p:cNvPr id="60" name="组合 59">
            <a:extLst>
              <a:ext uri="{FF2B5EF4-FFF2-40B4-BE49-F238E27FC236}">
                <a16:creationId xmlns:a16="http://schemas.microsoft.com/office/drawing/2014/main" id="{F679D174-1722-4E21-B01F-5DE20BD32AE2}"/>
              </a:ext>
            </a:extLst>
          </p:cNvPr>
          <p:cNvGrpSpPr/>
          <p:nvPr/>
        </p:nvGrpSpPr>
        <p:grpSpPr>
          <a:xfrm>
            <a:off x="5257474" y="4309303"/>
            <a:ext cx="3805446" cy="914400"/>
            <a:chOff x="4430369" y="5658386"/>
            <a:chExt cx="3805446" cy="914400"/>
          </a:xfrm>
        </p:grpSpPr>
        <p:pic>
          <p:nvPicPr>
            <p:cNvPr id="22" name="图形 21" descr="语音">
              <a:extLst>
                <a:ext uri="{FF2B5EF4-FFF2-40B4-BE49-F238E27FC236}">
                  <a16:creationId xmlns:a16="http://schemas.microsoft.com/office/drawing/2014/main" id="{86B45276-9B05-466B-AC2F-F0AC9D8C2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2332" y="5658386"/>
              <a:ext cx="914400" cy="914400"/>
            </a:xfrm>
            <a:prstGeom prst="rect">
              <a:avLst/>
            </a:prstGeom>
          </p:spPr>
        </p:pic>
        <p:cxnSp>
          <p:nvCxnSpPr>
            <p:cNvPr id="23" name="直接箭头连接符 22">
              <a:extLst>
                <a:ext uri="{FF2B5EF4-FFF2-40B4-BE49-F238E27FC236}">
                  <a16:creationId xmlns:a16="http://schemas.microsoft.com/office/drawing/2014/main" id="{628AEEC0-D77D-4267-8E26-C24CD84083DB}"/>
                </a:ext>
              </a:extLst>
            </p:cNvPr>
            <p:cNvCxnSpPr>
              <a:cxnSpLocks/>
            </p:cNvCxnSpPr>
            <p:nvPr/>
          </p:nvCxnSpPr>
          <p:spPr>
            <a:xfrm>
              <a:off x="6284800" y="6115586"/>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图形 7" descr="拄手杖的人">
              <a:extLst>
                <a:ext uri="{FF2B5EF4-FFF2-40B4-BE49-F238E27FC236}">
                  <a16:creationId xmlns:a16="http://schemas.microsoft.com/office/drawing/2014/main" id="{F2A00C4E-13DA-4607-A123-1AAEB76255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0369" y="5890311"/>
              <a:ext cx="677453" cy="677453"/>
            </a:xfrm>
            <a:prstGeom prst="rect">
              <a:avLst/>
            </a:prstGeom>
          </p:spPr>
        </p:pic>
        <p:sp>
          <p:nvSpPr>
            <p:cNvPr id="26" name="文本框 25">
              <a:extLst>
                <a:ext uri="{FF2B5EF4-FFF2-40B4-BE49-F238E27FC236}">
                  <a16:creationId xmlns:a16="http://schemas.microsoft.com/office/drawing/2014/main" id="{318BBE7B-3D8D-4998-ADB7-9FA46C178F1F}"/>
                </a:ext>
              </a:extLst>
            </p:cNvPr>
            <p:cNvSpPr txBox="1"/>
            <p:nvPr/>
          </p:nvSpPr>
          <p:spPr>
            <a:xfrm>
              <a:off x="7187130" y="5930920"/>
              <a:ext cx="1048685" cy="369332"/>
            </a:xfrm>
            <a:prstGeom prst="rect">
              <a:avLst/>
            </a:prstGeom>
            <a:noFill/>
          </p:spPr>
          <p:txBody>
            <a:bodyPr wrap="none" rtlCol="0">
              <a:spAutoFit/>
            </a:bodyPr>
            <a:lstStyle/>
            <a:p>
              <a:r>
                <a:rPr lang="zh-CN" altLang="en-US" dirty="0">
                  <a:ea typeface="微软雅黑" panose="020B0503020204020204" pitchFamily="34" charset="-122"/>
                </a:rPr>
                <a:t>年龄</a:t>
              </a:r>
              <a:r>
                <a:rPr lang="en-US" altLang="zh-CN" dirty="0">
                  <a:ea typeface="微软雅黑" panose="020B0503020204020204" pitchFamily="34" charset="-122"/>
                </a:rPr>
                <a:t>= 75</a:t>
              </a:r>
              <a:endParaRPr lang="zh-CN" altLang="en-US" dirty="0">
                <a:ea typeface="微软雅黑" panose="020B0503020204020204" pitchFamily="34" charset="-122"/>
              </a:endParaRPr>
            </a:p>
          </p:txBody>
        </p:sp>
      </p:grpSp>
      <p:grpSp>
        <p:nvGrpSpPr>
          <p:cNvPr id="42" name="组合 41">
            <a:extLst>
              <a:ext uri="{FF2B5EF4-FFF2-40B4-BE49-F238E27FC236}">
                <a16:creationId xmlns:a16="http://schemas.microsoft.com/office/drawing/2014/main" id="{1425F816-0D8B-4558-BDBC-6CA4C928DDD8}"/>
              </a:ext>
            </a:extLst>
          </p:cNvPr>
          <p:cNvGrpSpPr/>
          <p:nvPr/>
        </p:nvGrpSpPr>
        <p:grpSpPr>
          <a:xfrm>
            <a:off x="5257474" y="1683838"/>
            <a:ext cx="3315632" cy="914400"/>
            <a:chOff x="2533469" y="2216224"/>
            <a:chExt cx="3315632" cy="914400"/>
          </a:xfrm>
        </p:grpSpPr>
        <p:pic>
          <p:nvPicPr>
            <p:cNvPr id="28" name="图形 27" descr="语音">
              <a:extLst>
                <a:ext uri="{FF2B5EF4-FFF2-40B4-BE49-F238E27FC236}">
                  <a16:creationId xmlns:a16="http://schemas.microsoft.com/office/drawing/2014/main" id="{61078546-2AFB-4696-A8DB-225932883F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5432" y="2216224"/>
              <a:ext cx="914400" cy="914400"/>
            </a:xfrm>
            <a:prstGeom prst="rect">
              <a:avLst/>
            </a:prstGeom>
          </p:spPr>
        </p:pic>
        <p:cxnSp>
          <p:nvCxnSpPr>
            <p:cNvPr id="32" name="直接箭头连接符 31">
              <a:extLst>
                <a:ext uri="{FF2B5EF4-FFF2-40B4-BE49-F238E27FC236}">
                  <a16:creationId xmlns:a16="http://schemas.microsoft.com/office/drawing/2014/main" id="{BB636D86-A04A-4CAD-BAA7-66617F15A94D}"/>
                </a:ext>
              </a:extLst>
            </p:cNvPr>
            <p:cNvCxnSpPr>
              <a:cxnSpLocks/>
            </p:cNvCxnSpPr>
            <p:nvPr/>
          </p:nvCxnSpPr>
          <p:spPr>
            <a:xfrm>
              <a:off x="4387900" y="2673424"/>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8" name="图形 37" descr="办公室职员">
              <a:extLst>
                <a:ext uri="{FF2B5EF4-FFF2-40B4-BE49-F238E27FC236}">
                  <a16:creationId xmlns:a16="http://schemas.microsoft.com/office/drawing/2014/main" id="{88312766-F9A5-4606-8C30-8A3CD37201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33469" y="2323754"/>
              <a:ext cx="677453" cy="677453"/>
            </a:xfrm>
            <a:prstGeom prst="rect">
              <a:avLst/>
            </a:prstGeom>
          </p:spPr>
        </p:pic>
        <p:pic>
          <p:nvPicPr>
            <p:cNvPr id="40" name="图形 39" descr="复选标记">
              <a:extLst>
                <a:ext uri="{FF2B5EF4-FFF2-40B4-BE49-F238E27FC236}">
                  <a16:creationId xmlns:a16="http://schemas.microsoft.com/office/drawing/2014/main" id="{A2BA295B-936D-4645-A7E0-C1999E2DD1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14852" y="2506299"/>
              <a:ext cx="334249" cy="334249"/>
            </a:xfrm>
            <a:prstGeom prst="rect">
              <a:avLst/>
            </a:prstGeom>
          </p:spPr>
        </p:pic>
      </p:grpSp>
      <p:sp>
        <p:nvSpPr>
          <p:cNvPr id="46" name="文本框 45">
            <a:extLst>
              <a:ext uri="{FF2B5EF4-FFF2-40B4-BE49-F238E27FC236}">
                <a16:creationId xmlns:a16="http://schemas.microsoft.com/office/drawing/2014/main" id="{877DE78A-9B28-4ACB-9A5E-561D6A393CF0}"/>
              </a:ext>
            </a:extLst>
          </p:cNvPr>
          <p:cNvSpPr txBox="1"/>
          <p:nvPr/>
        </p:nvSpPr>
        <p:spPr>
          <a:xfrm>
            <a:off x="642654" y="1102214"/>
            <a:ext cx="3474720"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语音转文字</a:t>
            </a:r>
          </a:p>
        </p:txBody>
      </p:sp>
      <p:sp>
        <p:nvSpPr>
          <p:cNvPr id="55" name="文本框 54">
            <a:extLst>
              <a:ext uri="{FF2B5EF4-FFF2-40B4-BE49-F238E27FC236}">
                <a16:creationId xmlns:a16="http://schemas.microsoft.com/office/drawing/2014/main" id="{01C8AD5A-B3A7-4185-96D4-91194D3FF52F}"/>
              </a:ext>
            </a:extLst>
          </p:cNvPr>
          <p:cNvSpPr txBox="1"/>
          <p:nvPr/>
        </p:nvSpPr>
        <p:spPr>
          <a:xfrm>
            <a:off x="642655" y="2847686"/>
            <a:ext cx="3474720"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情感分类</a:t>
            </a:r>
          </a:p>
        </p:txBody>
      </p:sp>
      <p:sp>
        <p:nvSpPr>
          <p:cNvPr id="56" name="文本框 55">
            <a:extLst>
              <a:ext uri="{FF2B5EF4-FFF2-40B4-BE49-F238E27FC236}">
                <a16:creationId xmlns:a16="http://schemas.microsoft.com/office/drawing/2014/main" id="{D7F479DB-2A97-476F-A5E7-3B3C3995EB68}"/>
              </a:ext>
            </a:extLst>
          </p:cNvPr>
          <p:cNvSpPr txBox="1"/>
          <p:nvPr/>
        </p:nvSpPr>
        <p:spPr>
          <a:xfrm>
            <a:off x="642655" y="3720422"/>
            <a:ext cx="3474720"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性别识别</a:t>
            </a:r>
          </a:p>
        </p:txBody>
      </p:sp>
      <p:sp>
        <p:nvSpPr>
          <p:cNvPr id="57" name="文本框 56">
            <a:extLst>
              <a:ext uri="{FF2B5EF4-FFF2-40B4-BE49-F238E27FC236}">
                <a16:creationId xmlns:a16="http://schemas.microsoft.com/office/drawing/2014/main" id="{B0C116FC-F1A0-4BED-BC4A-75E924554610}"/>
              </a:ext>
            </a:extLst>
          </p:cNvPr>
          <p:cNvSpPr txBox="1"/>
          <p:nvPr/>
        </p:nvSpPr>
        <p:spPr>
          <a:xfrm>
            <a:off x="642654" y="1974950"/>
            <a:ext cx="3474720"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触发词监测</a:t>
            </a:r>
          </a:p>
        </p:txBody>
      </p:sp>
      <p:sp>
        <p:nvSpPr>
          <p:cNvPr id="58" name="文本框 57">
            <a:extLst>
              <a:ext uri="{FF2B5EF4-FFF2-40B4-BE49-F238E27FC236}">
                <a16:creationId xmlns:a16="http://schemas.microsoft.com/office/drawing/2014/main" id="{E8965F06-C0E7-4432-BE83-3B18B32E6EA2}"/>
              </a:ext>
            </a:extLst>
          </p:cNvPr>
          <p:cNvSpPr txBox="1"/>
          <p:nvPr/>
        </p:nvSpPr>
        <p:spPr>
          <a:xfrm>
            <a:off x="642655" y="4593158"/>
            <a:ext cx="3469796"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年龄预测</a:t>
            </a:r>
          </a:p>
        </p:txBody>
      </p:sp>
      <p:grpSp>
        <p:nvGrpSpPr>
          <p:cNvPr id="39" name="组合 38">
            <a:extLst>
              <a:ext uri="{FF2B5EF4-FFF2-40B4-BE49-F238E27FC236}">
                <a16:creationId xmlns:a16="http://schemas.microsoft.com/office/drawing/2014/main" id="{2F1427A0-B3D4-493C-9191-38991F0BA64B}"/>
              </a:ext>
            </a:extLst>
          </p:cNvPr>
          <p:cNvGrpSpPr/>
          <p:nvPr/>
        </p:nvGrpSpPr>
        <p:grpSpPr>
          <a:xfrm>
            <a:off x="5257474" y="6064640"/>
            <a:ext cx="5106800" cy="914400"/>
            <a:chOff x="1400685" y="1239772"/>
            <a:chExt cx="5106800" cy="914400"/>
          </a:xfrm>
        </p:grpSpPr>
        <p:pic>
          <p:nvPicPr>
            <p:cNvPr id="44" name="图形 43" descr="语音">
              <a:extLst>
                <a:ext uri="{FF2B5EF4-FFF2-40B4-BE49-F238E27FC236}">
                  <a16:creationId xmlns:a16="http://schemas.microsoft.com/office/drawing/2014/main" id="{9C5D5E20-52FF-4E1F-B939-F0BBE38E6D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3085" y="1239772"/>
              <a:ext cx="914400" cy="914400"/>
            </a:xfrm>
            <a:prstGeom prst="rect">
              <a:avLst/>
            </a:prstGeom>
          </p:spPr>
        </p:pic>
        <p:cxnSp>
          <p:nvCxnSpPr>
            <p:cNvPr id="47" name="直接箭头连接符 46">
              <a:extLst>
                <a:ext uri="{FF2B5EF4-FFF2-40B4-BE49-F238E27FC236}">
                  <a16:creationId xmlns:a16="http://schemas.microsoft.com/office/drawing/2014/main" id="{717F7280-C598-4C33-BC03-97DFB29F7E0B}"/>
                </a:ext>
              </a:extLst>
            </p:cNvPr>
            <p:cNvCxnSpPr>
              <a:cxnSpLocks/>
            </p:cNvCxnSpPr>
            <p:nvPr/>
          </p:nvCxnSpPr>
          <p:spPr>
            <a:xfrm>
              <a:off x="4651769" y="1696972"/>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8AFF4FFF-5539-4C0D-9DC5-B5707061EC00}"/>
                </a:ext>
              </a:extLst>
            </p:cNvPr>
            <p:cNvSpPr txBox="1"/>
            <p:nvPr/>
          </p:nvSpPr>
          <p:spPr>
            <a:xfrm>
              <a:off x="1400685" y="1512306"/>
              <a:ext cx="3416320" cy="369332"/>
            </a:xfrm>
            <a:prstGeom prst="rect">
              <a:avLst/>
            </a:prstGeom>
            <a:noFill/>
          </p:spPr>
          <p:txBody>
            <a:bodyPr wrap="none" rtlCol="0">
              <a:spAutoFit/>
            </a:bodyPr>
            <a:lstStyle/>
            <a:p>
              <a:r>
                <a:rPr lang="zh-CN" altLang="en-US" dirty="0">
                  <a:ea typeface="微软雅黑" panose="020B0503020204020204" pitchFamily="34" charset="-122"/>
                </a:rPr>
                <a:t>“欢迎参加机器学习课程学习”</a:t>
              </a:r>
            </a:p>
          </p:txBody>
        </p:sp>
      </p:grpSp>
      <p:grpSp>
        <p:nvGrpSpPr>
          <p:cNvPr id="5" name="组合 4">
            <a:extLst>
              <a:ext uri="{FF2B5EF4-FFF2-40B4-BE49-F238E27FC236}">
                <a16:creationId xmlns:a16="http://schemas.microsoft.com/office/drawing/2014/main" id="{573A0B45-695C-4E1A-8C77-FFE6DCDE17EF}"/>
              </a:ext>
            </a:extLst>
          </p:cNvPr>
          <p:cNvGrpSpPr/>
          <p:nvPr/>
        </p:nvGrpSpPr>
        <p:grpSpPr>
          <a:xfrm>
            <a:off x="5257474" y="5184458"/>
            <a:ext cx="3769794" cy="919427"/>
            <a:chOff x="5257474" y="5184458"/>
            <a:chExt cx="3769794" cy="919427"/>
          </a:xfrm>
        </p:grpSpPr>
        <p:pic>
          <p:nvPicPr>
            <p:cNvPr id="50" name="图形 49" descr="语音">
              <a:extLst>
                <a:ext uri="{FF2B5EF4-FFF2-40B4-BE49-F238E27FC236}">
                  <a16:creationId xmlns:a16="http://schemas.microsoft.com/office/drawing/2014/main" id="{21722759-6F10-420C-9CB2-A98A9D3B2A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69437" y="5184458"/>
              <a:ext cx="914400" cy="914400"/>
            </a:xfrm>
            <a:prstGeom prst="rect">
              <a:avLst/>
            </a:prstGeom>
          </p:spPr>
        </p:pic>
        <p:pic>
          <p:nvPicPr>
            <p:cNvPr id="51" name="图形 50" descr="呼叫中心">
              <a:extLst>
                <a:ext uri="{FF2B5EF4-FFF2-40B4-BE49-F238E27FC236}">
                  <a16:creationId xmlns:a16="http://schemas.microsoft.com/office/drawing/2014/main" id="{16210AC5-2E5C-4D37-AE8A-34938BF945D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57474" y="5349155"/>
              <a:ext cx="677453" cy="677453"/>
            </a:xfrm>
            <a:prstGeom prst="rect">
              <a:avLst/>
            </a:prstGeom>
          </p:spPr>
        </p:pic>
        <p:cxnSp>
          <p:nvCxnSpPr>
            <p:cNvPr id="52" name="直接箭头连接符 51">
              <a:extLst>
                <a:ext uri="{FF2B5EF4-FFF2-40B4-BE49-F238E27FC236}">
                  <a16:creationId xmlns:a16="http://schemas.microsoft.com/office/drawing/2014/main" id="{30B89083-6A5B-49A1-93AF-868B5FD6B8BA}"/>
                </a:ext>
              </a:extLst>
            </p:cNvPr>
            <p:cNvCxnSpPr>
              <a:cxnSpLocks/>
            </p:cNvCxnSpPr>
            <p:nvPr/>
          </p:nvCxnSpPr>
          <p:spPr>
            <a:xfrm>
              <a:off x="7111905" y="5641658"/>
              <a:ext cx="856035"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4" name="图形 53" descr="语音">
              <a:extLst>
                <a:ext uri="{FF2B5EF4-FFF2-40B4-BE49-F238E27FC236}">
                  <a16:creationId xmlns:a16="http://schemas.microsoft.com/office/drawing/2014/main" id="{970746BC-B142-4068-8EA9-9BCD3E3F285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12868" y="5189485"/>
              <a:ext cx="914400" cy="914400"/>
            </a:xfrm>
            <a:prstGeom prst="rect">
              <a:avLst/>
            </a:prstGeom>
          </p:spPr>
        </p:pic>
      </p:grpSp>
      <p:sp>
        <p:nvSpPr>
          <p:cNvPr id="61" name="文本框 60">
            <a:extLst>
              <a:ext uri="{FF2B5EF4-FFF2-40B4-BE49-F238E27FC236}">
                <a16:creationId xmlns:a16="http://schemas.microsoft.com/office/drawing/2014/main" id="{04FF44EC-F2A8-4435-92F5-E89256A06395}"/>
              </a:ext>
            </a:extLst>
          </p:cNvPr>
          <p:cNvSpPr txBox="1"/>
          <p:nvPr/>
        </p:nvSpPr>
        <p:spPr>
          <a:xfrm>
            <a:off x="642655" y="5465894"/>
            <a:ext cx="3469796"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语音转换</a:t>
            </a:r>
          </a:p>
        </p:txBody>
      </p:sp>
      <p:sp>
        <p:nvSpPr>
          <p:cNvPr id="62" name="文本框 61">
            <a:extLst>
              <a:ext uri="{FF2B5EF4-FFF2-40B4-BE49-F238E27FC236}">
                <a16:creationId xmlns:a16="http://schemas.microsoft.com/office/drawing/2014/main" id="{6C443666-B403-4612-944D-FDFA3CEE680B}"/>
              </a:ext>
            </a:extLst>
          </p:cNvPr>
          <p:cNvSpPr txBox="1"/>
          <p:nvPr/>
        </p:nvSpPr>
        <p:spPr>
          <a:xfrm>
            <a:off x="1669667" y="6338628"/>
            <a:ext cx="1415772" cy="461665"/>
          </a:xfrm>
          <a:prstGeom prst="rect">
            <a:avLst/>
          </a:prstGeom>
          <a:noFill/>
        </p:spPr>
        <p:txBody>
          <a:bodyPr wrap="none" rtlCol="0">
            <a:spAutoFit/>
          </a:bodyPr>
          <a:lstStyle/>
          <a:p>
            <a:pPr algn="ctr"/>
            <a:r>
              <a:rPr lang="zh-CN" altLang="en-US" sz="2400" dirty="0">
                <a:latin typeface="楷体" panose="02010609060101010101" pitchFamily="49" charset="-122"/>
                <a:ea typeface="楷体" panose="02010609060101010101" pitchFamily="49" charset="-122"/>
              </a:rPr>
              <a:t>语音播报</a:t>
            </a:r>
          </a:p>
        </p:txBody>
      </p:sp>
      <p:cxnSp>
        <p:nvCxnSpPr>
          <p:cNvPr id="45" name="直接连接符 44">
            <a:extLst>
              <a:ext uri="{FF2B5EF4-FFF2-40B4-BE49-F238E27FC236}">
                <a16:creationId xmlns:a16="http://schemas.microsoft.com/office/drawing/2014/main" id="{E3215BC4-61AE-443E-9568-F1BEAEAB10D5}"/>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8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EBED6E1C-C569-46A9-8EE0-D9559FFE178B}"/>
              </a:ext>
            </a:extLst>
          </p:cNvPr>
          <p:cNvSpPr/>
          <p:nvPr/>
        </p:nvSpPr>
        <p:spPr>
          <a:xfrm>
            <a:off x="156326" y="1026649"/>
            <a:ext cx="10068924" cy="607050"/>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000000"/>
                </a:solidFill>
                <a:latin typeface="华文楷体" panose="02010600040101010101" pitchFamily="2" charset="-122"/>
                <a:ea typeface="华文楷体" panose="02010600040101010101" pitchFamily="2" charset="-122"/>
              </a:rPr>
              <a:t>研究方向</a:t>
            </a:r>
            <a:r>
              <a:rPr lang="en-US" altLang="zh-CN" sz="2800" dirty="0">
                <a:solidFill>
                  <a:srgbClr val="000000"/>
                </a:solidFill>
                <a:latin typeface="华文楷体" panose="02010600040101010101" pitchFamily="2" charset="-122"/>
                <a:ea typeface="华文楷体" panose="02010600040101010101" pitchFamily="2" charset="-122"/>
              </a:rPr>
              <a:t>: </a:t>
            </a:r>
            <a:r>
              <a:rPr lang="zh-CN" altLang="en-US" sz="2800" dirty="0">
                <a:solidFill>
                  <a:srgbClr val="000000"/>
                </a:solidFill>
                <a:latin typeface="华文楷体" panose="02010600040101010101" pitchFamily="2" charset="-122"/>
                <a:ea typeface="华文楷体" panose="02010600040101010101" pitchFamily="2" charset="-122"/>
              </a:rPr>
              <a:t>机器学习、深度学习、自然语言处理、信号处理。</a:t>
            </a:r>
            <a:endParaRPr lang="zh-CN" altLang="en-US" sz="2800" dirty="0">
              <a:latin typeface="华文楷体" panose="02010600040101010101" pitchFamily="2" charset="-122"/>
              <a:ea typeface="华文楷体" panose="02010600040101010101" pitchFamily="2" charset="-122"/>
            </a:endParaRPr>
          </a:p>
        </p:txBody>
      </p:sp>
      <p:sp>
        <p:nvSpPr>
          <p:cNvPr id="6" name="矩形 5"/>
          <p:cNvSpPr/>
          <p:nvPr/>
        </p:nvSpPr>
        <p:spPr>
          <a:xfrm>
            <a:off x="5977217" y="3244334"/>
            <a:ext cx="237566" cy="369332"/>
          </a:xfrm>
          <a:prstGeom prst="rect">
            <a:avLst/>
          </a:prstGeom>
        </p:spPr>
        <p:txBody>
          <a:bodyPr wrap="none">
            <a:spAutoFit/>
          </a:bodyPr>
          <a:lstStyle/>
          <a:p>
            <a:r>
              <a:rPr lang="en-US" dirty="0"/>
              <a:t> </a:t>
            </a:r>
          </a:p>
        </p:txBody>
      </p:sp>
      <p:sp>
        <p:nvSpPr>
          <p:cNvPr id="9" name="矩形 8"/>
          <p:cNvSpPr/>
          <p:nvPr/>
        </p:nvSpPr>
        <p:spPr>
          <a:xfrm>
            <a:off x="507308" y="10539"/>
            <a:ext cx="2724823" cy="646331"/>
          </a:xfrm>
          <a:prstGeom prst="rect">
            <a:avLst/>
          </a:prstGeom>
          <a:effectLst>
            <a:softEdge rad="63500"/>
          </a:effectLst>
        </p:spPr>
        <p:txBody>
          <a:bodyPr wrap="square">
            <a:spAutoFit/>
          </a:bodyPr>
          <a:lstStyle/>
          <a:p>
            <a:r>
              <a:rPr lang="en-US" sz="3600" b="1" dirty="0">
                <a:solidFill>
                  <a:srgbClr val="0A0AE6"/>
                </a:solidFill>
                <a:latin typeface="微软雅黑" panose="020B0503020204020204" pitchFamily="34" charset="-122"/>
                <a:ea typeface="微软雅黑" panose="020B0503020204020204" pitchFamily="34" charset="-122"/>
              </a:rPr>
              <a:t>李 波</a:t>
            </a:r>
            <a:endParaRPr lang="en-US" sz="3600" dirty="0">
              <a:solidFill>
                <a:srgbClr val="0A0AE6"/>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18EB0355-DCDF-4747-BFA4-7F7E0A4AFAF0}"/>
              </a:ext>
            </a:extLst>
          </p:cNvPr>
          <p:cNvSpPr/>
          <p:nvPr/>
        </p:nvSpPr>
        <p:spPr>
          <a:xfrm>
            <a:off x="632984" y="1849747"/>
            <a:ext cx="10068924" cy="2150477"/>
          </a:xfrm>
          <a:prstGeom prst="roundRect">
            <a:avLst/>
          </a:prstGeom>
          <a:solidFill>
            <a:srgbClr val="C6D9FF"/>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buFont typeface="Arial" panose="020B0604020202020204" pitchFamily="34" charset="0"/>
              <a:buChar char="•"/>
            </a:pPr>
            <a:r>
              <a:rPr lang="en-US" altLang="zh-CN" sz="2400" dirty="0">
                <a:solidFill>
                  <a:srgbClr val="000000"/>
                </a:solidFill>
                <a:ea typeface="华文楷体" panose="02010600040101010101" pitchFamily="2" charset="-122"/>
              </a:rPr>
              <a:t> 2004 - 2008, </a:t>
            </a:r>
            <a:r>
              <a:rPr lang="zh-CN" altLang="en-US" sz="2400" b="1" dirty="0">
                <a:solidFill>
                  <a:srgbClr val="000000"/>
                </a:solidFill>
                <a:ea typeface="华文楷体" panose="02010600040101010101" pitchFamily="2" charset="-122"/>
              </a:rPr>
              <a:t>本科</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电子信息工程</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哈尔滨工业大学。</a:t>
            </a:r>
            <a:endParaRPr lang="en-US" altLang="zh-CN" sz="2400" b="1" dirty="0">
              <a:solidFill>
                <a:srgbClr val="000000"/>
              </a:solidFill>
              <a:ea typeface="华文楷体" panose="02010600040101010101" pitchFamily="2" charset="-122"/>
            </a:endParaRPr>
          </a:p>
          <a:p>
            <a:pPr fontAlgn="base">
              <a:spcBef>
                <a:spcPts val="600"/>
              </a:spcBef>
              <a:buFont typeface="Arial" panose="020B0604020202020204" pitchFamily="34" charset="0"/>
              <a:buChar char="•"/>
            </a:pPr>
            <a:r>
              <a:rPr lang="en-US" altLang="zh-CN" sz="2400" dirty="0">
                <a:solidFill>
                  <a:srgbClr val="000000"/>
                </a:solidFill>
                <a:ea typeface="华文楷体" panose="02010600040101010101" pitchFamily="2" charset="-122"/>
              </a:rPr>
              <a:t> 2008 - 2010, </a:t>
            </a:r>
            <a:r>
              <a:rPr lang="zh-CN" altLang="en-US" sz="2400" b="1" dirty="0">
                <a:solidFill>
                  <a:srgbClr val="000000"/>
                </a:solidFill>
                <a:ea typeface="华文楷体" panose="02010600040101010101" pitchFamily="2" charset="-122"/>
              </a:rPr>
              <a:t>硕士</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信息与通信工程</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哈尔滨工业大学。</a:t>
            </a:r>
            <a:endParaRPr lang="en-US" altLang="zh-CN" sz="2400" b="1" dirty="0">
              <a:solidFill>
                <a:srgbClr val="000000"/>
              </a:solidFill>
              <a:ea typeface="华文楷体" panose="02010600040101010101" pitchFamily="2" charset="-122"/>
            </a:endParaRPr>
          </a:p>
          <a:p>
            <a:pPr fontAlgn="base">
              <a:spcBef>
                <a:spcPts val="600"/>
              </a:spcBef>
              <a:buFont typeface="Arial" panose="020B0604020202020204" pitchFamily="34" charset="0"/>
              <a:buChar char="•"/>
            </a:pPr>
            <a:r>
              <a:rPr lang="en-US" altLang="zh-CN" sz="2400" dirty="0">
                <a:solidFill>
                  <a:srgbClr val="000000"/>
                </a:solidFill>
                <a:ea typeface="华文楷体" panose="02010600040101010101" pitchFamily="2" charset="-122"/>
              </a:rPr>
              <a:t> 2011 - 2013, </a:t>
            </a:r>
            <a:r>
              <a:rPr lang="zh-CN" altLang="en-US" sz="2400" b="1" dirty="0">
                <a:solidFill>
                  <a:srgbClr val="000000"/>
                </a:solidFill>
                <a:ea typeface="华文楷体" panose="02010600040101010101" pitchFamily="2" charset="-122"/>
              </a:rPr>
              <a:t>硕士</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电气与计算机工程</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麦克马斯特大学（加拿大）。</a:t>
            </a:r>
            <a:r>
              <a:rPr lang="en-US" altLang="zh-CN" sz="2400" dirty="0">
                <a:solidFill>
                  <a:srgbClr val="000000"/>
                </a:solidFill>
                <a:ea typeface="华文楷体" panose="02010600040101010101" pitchFamily="2" charset="-122"/>
              </a:rPr>
              <a:t> </a:t>
            </a:r>
            <a:endParaRPr lang="en-US" altLang="zh-CN" sz="2400" b="1" dirty="0">
              <a:solidFill>
                <a:srgbClr val="000000"/>
              </a:solidFill>
              <a:ea typeface="华文楷体" panose="02010600040101010101" pitchFamily="2" charset="-122"/>
            </a:endParaRPr>
          </a:p>
          <a:p>
            <a:pPr fontAlgn="base">
              <a:spcBef>
                <a:spcPts val="600"/>
              </a:spcBef>
              <a:spcAft>
                <a:spcPts val="1200"/>
              </a:spcAft>
              <a:buFont typeface="Arial" panose="020B0604020202020204" pitchFamily="34" charset="0"/>
              <a:buChar char="•"/>
            </a:pPr>
            <a:r>
              <a:rPr lang="en-US" altLang="zh-CN" sz="2400" dirty="0">
                <a:solidFill>
                  <a:srgbClr val="000000"/>
                </a:solidFill>
                <a:ea typeface="华文楷体" panose="02010600040101010101" pitchFamily="2" charset="-122"/>
              </a:rPr>
              <a:t> 2010 - 2015, </a:t>
            </a:r>
            <a:r>
              <a:rPr lang="zh-CN" altLang="en-US" sz="2400" b="1" dirty="0">
                <a:solidFill>
                  <a:srgbClr val="000000"/>
                </a:solidFill>
                <a:ea typeface="华文楷体" panose="02010600040101010101" pitchFamily="2" charset="-122"/>
              </a:rPr>
              <a:t>博士</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控制科学与工程</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哈尔滨工业大学。</a:t>
            </a:r>
            <a:endParaRPr lang="zh-CN" altLang="en-US" sz="2400" dirty="0">
              <a:ea typeface="华文楷体" panose="02010600040101010101" pitchFamily="2" charset="-122"/>
            </a:endParaRPr>
          </a:p>
        </p:txBody>
      </p:sp>
      <p:sp>
        <p:nvSpPr>
          <p:cNvPr id="20" name="矩形: 圆角 19">
            <a:extLst>
              <a:ext uri="{FF2B5EF4-FFF2-40B4-BE49-F238E27FC236}">
                <a16:creationId xmlns:a16="http://schemas.microsoft.com/office/drawing/2014/main" id="{DB2B11C2-1080-4A3B-91AF-E454C744FF65}"/>
              </a:ext>
            </a:extLst>
          </p:cNvPr>
          <p:cNvSpPr/>
          <p:nvPr/>
        </p:nvSpPr>
        <p:spPr>
          <a:xfrm>
            <a:off x="632984" y="4216272"/>
            <a:ext cx="10068924" cy="962490"/>
          </a:xfrm>
          <a:prstGeom prst="roundRect">
            <a:avLst/>
          </a:prstGeom>
          <a:solidFill>
            <a:srgbClr val="C6D9FF"/>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ts val="600"/>
              </a:spcBef>
              <a:buFont typeface="Arial" panose="020B0604020202020204" pitchFamily="34" charset="0"/>
              <a:buChar char="•"/>
            </a:pPr>
            <a:r>
              <a:rPr lang="en-US" altLang="zh-CN" sz="2400" dirty="0">
                <a:solidFill>
                  <a:srgbClr val="000000"/>
                </a:solidFill>
                <a:ea typeface="华文楷体" panose="02010600040101010101" pitchFamily="2" charset="-122"/>
              </a:rPr>
              <a:t> 2015 - 2016, </a:t>
            </a:r>
            <a:r>
              <a:rPr lang="zh-CN" altLang="en-US" sz="2400" b="1" dirty="0">
                <a:solidFill>
                  <a:srgbClr val="000000"/>
                </a:solidFill>
                <a:ea typeface="华文楷体" panose="02010600040101010101" pitchFamily="2" charset="-122"/>
              </a:rPr>
              <a:t>科研工程师</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麦克马斯特大学（加拿大）。</a:t>
            </a:r>
            <a:endParaRPr lang="en-US" altLang="zh-CN" sz="2400" dirty="0">
              <a:solidFill>
                <a:srgbClr val="000000"/>
              </a:solidFill>
              <a:ea typeface="华文楷体" panose="02010600040101010101" pitchFamily="2" charset="-122"/>
            </a:endParaRPr>
          </a:p>
          <a:p>
            <a:pPr fontAlgn="base">
              <a:spcAft>
                <a:spcPts val="1200"/>
              </a:spcAft>
              <a:buFont typeface="Arial" panose="020B0604020202020204" pitchFamily="34" charset="0"/>
              <a:buChar char="•"/>
            </a:pPr>
            <a:r>
              <a:rPr lang="en-US" altLang="zh-CN" sz="2400" dirty="0">
                <a:solidFill>
                  <a:srgbClr val="000000"/>
                </a:solidFill>
                <a:ea typeface="华文楷体" panose="02010600040101010101" pitchFamily="2" charset="-122"/>
              </a:rPr>
              <a:t> 2016 - 2017, </a:t>
            </a:r>
            <a:r>
              <a:rPr lang="zh-CN" altLang="en-US" sz="2400" b="1" dirty="0">
                <a:solidFill>
                  <a:srgbClr val="000000"/>
                </a:solidFill>
                <a:ea typeface="华文楷体" panose="02010600040101010101" pitchFamily="2" charset="-122"/>
              </a:rPr>
              <a:t>博士后</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魁北克大学高等技术学院（加拿大）。</a:t>
            </a:r>
            <a:endParaRPr lang="zh-CN" altLang="en-US" sz="2400" dirty="0">
              <a:ea typeface="华文楷体" panose="02010600040101010101" pitchFamily="2" charset="-122"/>
            </a:endParaRPr>
          </a:p>
        </p:txBody>
      </p:sp>
      <p:sp>
        <p:nvSpPr>
          <p:cNvPr id="21" name="矩形: 圆角 20">
            <a:extLst>
              <a:ext uri="{FF2B5EF4-FFF2-40B4-BE49-F238E27FC236}">
                <a16:creationId xmlns:a16="http://schemas.microsoft.com/office/drawing/2014/main" id="{07C7AB97-9A0A-40B2-8E42-E8E5CF767CBC}"/>
              </a:ext>
            </a:extLst>
          </p:cNvPr>
          <p:cNvSpPr/>
          <p:nvPr/>
        </p:nvSpPr>
        <p:spPr>
          <a:xfrm>
            <a:off x="632984" y="5394811"/>
            <a:ext cx="10068924" cy="1266413"/>
          </a:xfrm>
          <a:prstGeom prst="roundRect">
            <a:avLst/>
          </a:prstGeom>
          <a:solidFill>
            <a:srgbClr val="C6D9FF"/>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ts val="600"/>
              </a:spcBef>
              <a:buFont typeface="Arial" panose="020B0604020202020204" pitchFamily="34" charset="0"/>
              <a:buChar char="•"/>
            </a:pPr>
            <a:r>
              <a:rPr lang="en-US" altLang="zh-CN" sz="2400" dirty="0">
                <a:solidFill>
                  <a:srgbClr val="000000"/>
                </a:solidFill>
                <a:ea typeface="华文楷体" panose="02010600040101010101" pitchFamily="2" charset="-122"/>
              </a:rPr>
              <a:t> 2017 - 2019, </a:t>
            </a:r>
            <a:r>
              <a:rPr lang="zh-CN" altLang="en-US" sz="2400" b="1" dirty="0">
                <a:solidFill>
                  <a:srgbClr val="000000"/>
                </a:solidFill>
                <a:ea typeface="华文楷体" panose="02010600040101010101" pitchFamily="2" charset="-122"/>
              </a:rPr>
              <a:t>自然语言理解研究院</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微软</a:t>
            </a:r>
            <a:r>
              <a:rPr lang="en-US" altLang="zh-CN" sz="2400" dirty="0">
                <a:solidFill>
                  <a:srgbClr val="000000"/>
                </a:solidFill>
                <a:ea typeface="华文楷体" panose="02010600040101010101" pitchFamily="2" charset="-122"/>
              </a:rPr>
              <a:t>)</a:t>
            </a:r>
            <a:r>
              <a:rPr lang="zh-CN" altLang="en-US" sz="2400" dirty="0">
                <a:solidFill>
                  <a:srgbClr val="000000"/>
                </a:solidFill>
                <a:ea typeface="华文楷体" panose="02010600040101010101" pitchFamily="2" charset="-122"/>
              </a:rPr>
              <a:t>纽昂斯通信（加拿大）。</a:t>
            </a:r>
            <a:endParaRPr lang="en-US" altLang="zh-CN" sz="2400" dirty="0">
              <a:solidFill>
                <a:srgbClr val="000000"/>
              </a:solidFill>
              <a:ea typeface="华文楷体" panose="02010600040101010101" pitchFamily="2" charset="-122"/>
            </a:endParaRPr>
          </a:p>
          <a:p>
            <a:pPr fontAlgn="base">
              <a:spcBef>
                <a:spcPts val="600"/>
              </a:spcBef>
              <a:buFont typeface="Arial" panose="020B0604020202020204" pitchFamily="34" charset="0"/>
              <a:buChar char="•"/>
            </a:pPr>
            <a:r>
              <a:rPr lang="en-US" altLang="zh-CN" sz="2400" dirty="0">
                <a:solidFill>
                  <a:srgbClr val="000000"/>
                </a:solidFill>
                <a:ea typeface="华文楷体" panose="02010600040101010101" pitchFamily="2" charset="-122"/>
              </a:rPr>
              <a:t> 2019 - 2019, </a:t>
            </a:r>
            <a:r>
              <a:rPr lang="zh-CN" altLang="en-US" sz="2400" b="1" dirty="0">
                <a:solidFill>
                  <a:srgbClr val="000000"/>
                </a:solidFill>
                <a:ea typeface="华文楷体" panose="02010600040101010101" pitchFamily="2" charset="-122"/>
              </a:rPr>
              <a:t>语言系统科学家</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赛伦斯科技（加拿大）。</a:t>
            </a:r>
            <a:endParaRPr lang="en-US" altLang="zh-CN" sz="2400" dirty="0">
              <a:solidFill>
                <a:srgbClr val="000000"/>
              </a:solidFill>
              <a:ea typeface="华文楷体" panose="02010600040101010101" pitchFamily="2" charset="-122"/>
            </a:endParaRPr>
          </a:p>
          <a:p>
            <a:pPr fontAlgn="base">
              <a:spcBef>
                <a:spcPts val="600"/>
              </a:spcBef>
              <a:buFont typeface="Arial" panose="020B0604020202020204" pitchFamily="34" charset="0"/>
              <a:buChar char="•"/>
            </a:pPr>
            <a:r>
              <a:rPr lang="en-US" altLang="zh-CN" sz="2400" dirty="0">
                <a:solidFill>
                  <a:srgbClr val="000000"/>
                </a:solidFill>
                <a:ea typeface="华文楷体" panose="02010600040101010101" pitchFamily="2" charset="-122"/>
              </a:rPr>
              <a:t> 2020 – </a:t>
            </a:r>
            <a:r>
              <a:rPr lang="zh-CN" altLang="en-US" sz="2400" dirty="0">
                <a:solidFill>
                  <a:srgbClr val="000000"/>
                </a:solidFill>
                <a:ea typeface="华文楷体" panose="02010600040101010101" pitchFamily="2" charset="-122"/>
              </a:rPr>
              <a:t>至今</a:t>
            </a:r>
            <a:r>
              <a:rPr lang="en-US" altLang="zh-CN" sz="2400" dirty="0">
                <a:solidFill>
                  <a:srgbClr val="000000"/>
                </a:solidFill>
                <a:ea typeface="华文楷体" panose="02010600040101010101" pitchFamily="2" charset="-122"/>
              </a:rPr>
              <a:t>, </a:t>
            </a:r>
            <a:r>
              <a:rPr lang="zh-CN" altLang="en-US" sz="2400" b="1" dirty="0">
                <a:solidFill>
                  <a:srgbClr val="000000"/>
                </a:solidFill>
                <a:ea typeface="华文楷体" panose="02010600040101010101" pitchFamily="2" charset="-122"/>
              </a:rPr>
              <a:t>副教授</a:t>
            </a:r>
            <a:r>
              <a:rPr lang="en-US" altLang="zh-CN" sz="2400" dirty="0">
                <a:solidFill>
                  <a:srgbClr val="000000"/>
                </a:solidFill>
                <a:ea typeface="华文楷体" panose="02010600040101010101" pitchFamily="2" charset="-122"/>
              </a:rPr>
              <a:t>, </a:t>
            </a:r>
            <a:r>
              <a:rPr lang="zh-CN" altLang="en-US" sz="2400" dirty="0">
                <a:solidFill>
                  <a:srgbClr val="000000"/>
                </a:solidFill>
                <a:ea typeface="华文楷体" panose="02010600040101010101" pitchFamily="2" charset="-122"/>
              </a:rPr>
              <a:t>哈尔滨工程大学。</a:t>
            </a:r>
          </a:p>
        </p:txBody>
      </p:sp>
      <p:pic>
        <p:nvPicPr>
          <p:cNvPr id="1026" name="Picture 2" descr="https://ss3.baidu.com/-fo3dSag_xI4khGko9WTAnF6hhy/zhidao/wh%3D450%2C600/sign=43496087103853438c9a8f25a6239c48/29381f30e924b899df62ead36e061d950b7bf6fb.jpg">
            <a:extLst>
              <a:ext uri="{FF2B5EF4-FFF2-40B4-BE49-F238E27FC236}">
                <a16:creationId xmlns:a16="http://schemas.microsoft.com/office/drawing/2014/main" id="{A57547A1-1EE3-49ED-8489-9D51F49AC07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47515" y="937332"/>
            <a:ext cx="1403265" cy="1147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cip.17mba.net%2Fup%2Fpic%2F2019315132436192.png&amp;refer=http%3A%2F%2Fcip.17mba.net&amp;app=2002&amp;size=f9999,10000&amp;q=a80&amp;n=0&amp;g=0n&amp;fmt=jpeg?sec=1633673070&amp;t=8264a14a40433cc20ad595e5b0350a6e">
            <a:extLst>
              <a:ext uri="{FF2B5EF4-FFF2-40B4-BE49-F238E27FC236}">
                <a16:creationId xmlns:a16="http://schemas.microsoft.com/office/drawing/2014/main" id="{6379F2F3-C0C8-48AB-A41C-7ACD2C0AD8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55" b="12947"/>
          <a:stretch/>
        </p:blipFill>
        <p:spPr bwMode="auto">
          <a:xfrm>
            <a:off x="10391452" y="2448428"/>
            <a:ext cx="1557832" cy="8225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https://gimg2.baidu.com/image_search/src=http%3A%2F%2Fwww.jechoisismontreal.com%2Fapp%2Fuploads%2F2019%2F04%2Flogo-ets-150x100.png&amp;refer=http%3A%2F%2Fwww.jechoisismontreal.com&amp;app=2002&amp;size=f9999,10000&amp;q=a80&amp;n=0&amp;g=0n&amp;fmt=jpeg?sec=1633673256&amp;t=18192c70c14480299b68288da80f682b">
            <a:extLst>
              <a:ext uri="{FF2B5EF4-FFF2-40B4-BE49-F238E27FC236}">
                <a16:creationId xmlns:a16="http://schemas.microsoft.com/office/drawing/2014/main" id="{41705780-6BED-4F62-9BA8-C53E8FC24CA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07513" y="3683300"/>
            <a:ext cx="1443735" cy="96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mg2.baidu.com/image_search/src=http%3A%2F%2Factivity.tmtpost.com%2Fuploads%2Forg%2FIbltdW60g7pShS5EVTDrKiP9oULH6iPX.jpg&amp;refer=http%3A%2F%2Factivity.tmtpost.com&amp;app=2002&amp;size=f9999,10000&amp;q=a80&amp;n=0&amp;g=0n&amp;fmt=jpeg?sec=1633673369&amp;t=feb809866ea3914c1d44570cc26a6139">
            <a:extLst>
              <a:ext uri="{FF2B5EF4-FFF2-40B4-BE49-F238E27FC236}">
                <a16:creationId xmlns:a16="http://schemas.microsoft.com/office/drawing/2014/main" id="{24F64B69-57E4-4F3B-8039-518E9043874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318" t="24394" r="-1318" b="21525"/>
          <a:stretch/>
        </p:blipFill>
        <p:spPr bwMode="auto">
          <a:xfrm>
            <a:off x="10307513" y="5795099"/>
            <a:ext cx="1842798" cy="996609"/>
          </a:xfrm>
          <a:prstGeom prst="rect">
            <a:avLst/>
          </a:prstGeom>
          <a:noFill/>
          <a:extLst>
            <a:ext uri="{909E8E84-426E-40DD-AFC4-6F175D3DCCD1}">
              <a14:hiddenFill xmlns:a14="http://schemas.microsoft.com/office/drawing/2010/main">
                <a:solidFill>
                  <a:srgbClr val="FFFFFF"/>
                </a:solidFill>
              </a14:hiddenFill>
            </a:ext>
          </a:extLst>
        </p:spPr>
      </p:pic>
      <p:pic>
        <p:nvPicPr>
          <p:cNvPr id="3" name="图形 2" descr="书架上的书籍">
            <a:extLst>
              <a:ext uri="{FF2B5EF4-FFF2-40B4-BE49-F238E27FC236}">
                <a16:creationId xmlns:a16="http://schemas.microsoft.com/office/drawing/2014/main" id="{CE06A578-406A-4AC1-8127-A81B20AF63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796903"/>
            <a:ext cx="533408" cy="533408"/>
          </a:xfrm>
          <a:prstGeom prst="rect">
            <a:avLst/>
          </a:prstGeom>
        </p:spPr>
      </p:pic>
      <p:pic>
        <p:nvPicPr>
          <p:cNvPr id="7" name="图形 6" descr="显微镜">
            <a:extLst>
              <a:ext uri="{FF2B5EF4-FFF2-40B4-BE49-F238E27FC236}">
                <a16:creationId xmlns:a16="http://schemas.microsoft.com/office/drawing/2014/main" id="{C634F174-A5F2-466F-A6F2-642B3AE4D0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4167165"/>
            <a:ext cx="530352" cy="530352"/>
          </a:xfrm>
          <a:prstGeom prst="rect">
            <a:avLst/>
          </a:prstGeom>
        </p:spPr>
      </p:pic>
      <p:pic>
        <p:nvPicPr>
          <p:cNvPr id="10" name="图形 9" descr="办公室职员">
            <a:extLst>
              <a:ext uri="{FF2B5EF4-FFF2-40B4-BE49-F238E27FC236}">
                <a16:creationId xmlns:a16="http://schemas.microsoft.com/office/drawing/2014/main" id="{D32CF2B9-3312-45B8-A701-44FFEE02F1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5394810"/>
            <a:ext cx="530352" cy="530352"/>
          </a:xfrm>
          <a:prstGeom prst="rect">
            <a:avLst/>
          </a:prstGeom>
        </p:spPr>
      </p:pic>
      <p:pic>
        <p:nvPicPr>
          <p:cNvPr id="1032" name="Picture 8" descr="https://gimg2.baidu.com/image_search/src=http%3A%2F%2Fimg.mp.itc.cn%2Fupload%2F20160824%2F35d29126d42c49fa87923f13ec70462a_th.jpg&amp;refer=http%3A%2F%2Fimg.mp.itc.cn&amp;app=2002&amp;size=f9999,10000&amp;q=a80&amp;n=0&amp;g=0n&amp;fmt=jpeg?sec=1633673305&amp;t=24c84de4c19361f34e6d63d38b222cc6">
            <a:extLst>
              <a:ext uri="{FF2B5EF4-FFF2-40B4-BE49-F238E27FC236}">
                <a16:creationId xmlns:a16="http://schemas.microsoft.com/office/drawing/2014/main" id="{E0AFC1CF-717C-40F7-92BF-95FCA4AEECA3}"/>
              </a:ext>
            </a:extLst>
          </p:cNvPr>
          <p:cNvPicPr>
            <a:picLocks noChangeAspect="1" noChangeArrowheads="1"/>
          </p:cNvPicPr>
          <p:nvPr/>
        </p:nvPicPr>
        <p:blipFill rotWithShape="1">
          <a:blip r:embed="rId13" cstate="print">
            <a:clrChange>
              <a:clrFrom>
                <a:srgbClr val="FCFCFC"/>
              </a:clrFrom>
              <a:clrTo>
                <a:srgbClr val="FCFCFC">
                  <a:alpha val="0"/>
                </a:srgbClr>
              </a:clrTo>
            </a:clrChange>
            <a:extLst>
              <a:ext uri="{28A0092B-C50C-407E-A947-70E740481C1C}">
                <a14:useLocalDpi xmlns:a14="http://schemas.microsoft.com/office/drawing/2010/main" val="0"/>
              </a:ext>
            </a:extLst>
          </a:blip>
          <a:srcRect r="15165" b="14946"/>
          <a:stretch/>
        </p:blipFill>
        <p:spPr bwMode="auto">
          <a:xfrm>
            <a:off x="10427120" y="4681888"/>
            <a:ext cx="1603584" cy="99374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AD769F7C-7BFF-484D-A4E4-99A1D01EA65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25369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515660" y="912684"/>
            <a:ext cx="10591800" cy="5848350"/>
          </a:xfrm>
          <a:prstGeom prst="rect">
            <a:avLst/>
          </a:prstGeom>
        </p:spPr>
      </p:pic>
      <p:sp>
        <p:nvSpPr>
          <p:cNvPr id="3" name="文本框 2"/>
          <p:cNvSpPr txBox="1"/>
          <p:nvPr/>
        </p:nvSpPr>
        <p:spPr>
          <a:xfrm>
            <a:off x="313729" y="96966"/>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学生课程项目</a:t>
            </a:r>
            <a:endParaRPr lang="en-US" altLang="zh-CN" sz="3200" b="1" dirty="0">
              <a:solidFill>
                <a:srgbClr val="0A0AE6"/>
              </a:solidFill>
              <a:ea typeface="微软雅黑" panose="020B0503020204020204" pitchFamily="34" charset="-122"/>
            </a:endParaRPr>
          </a:p>
        </p:txBody>
      </p:sp>
      <p:cxnSp>
        <p:nvCxnSpPr>
          <p:cNvPr id="5" name="直接连接符 4">
            <a:extLst>
              <a:ext uri="{FF2B5EF4-FFF2-40B4-BE49-F238E27FC236}">
                <a16:creationId xmlns:a16="http://schemas.microsoft.com/office/drawing/2014/main" id="{9AAF2CE7-7615-48CF-9607-E8C2F057B37C}"/>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396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C6965FB2-F1E3-468F-9ED2-91BCF6FFCFD4}"/>
              </a:ext>
            </a:extLst>
          </p:cNvPr>
          <p:cNvSpPr/>
          <p:nvPr/>
        </p:nvSpPr>
        <p:spPr>
          <a:xfrm>
            <a:off x="621005" y="3633331"/>
            <a:ext cx="6400800" cy="540000"/>
          </a:xfrm>
          <a:prstGeom prst="round2DiagRect">
            <a:avLst/>
          </a:prstGeom>
          <a:solidFill>
            <a:srgbClr val="6C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59911" y="65112"/>
            <a:ext cx="7613584" cy="584775"/>
          </a:xfrm>
          <a:prstGeom prst="rect">
            <a:avLst/>
          </a:prstGeom>
          <a:noFill/>
        </p:spPr>
        <p:txBody>
          <a:bodyPr wrap="square" rtlCol="0">
            <a:spAutoFit/>
          </a:bodyPr>
          <a:lstStyle/>
          <a:p>
            <a:r>
              <a:rPr lang="en-CA"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机器学习与统计学、人类学习的区别</a:t>
            </a:r>
            <a:endPar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21005" y="1382060"/>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课程介绍</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人工智能与机器学习的定义</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机器学习的应用</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solidFill>
                  <a:schemeClr val="bg1"/>
                </a:solidFill>
                <a:latin typeface="微软雅黑" panose="020B0503020204020204" pitchFamily="34" charset="-122"/>
                <a:ea typeface="微软雅黑" panose="020B0503020204020204" pitchFamily="34" charset="-122"/>
              </a:rPr>
              <a:t>机器学习与统计学、人类学习的区别</a:t>
            </a:r>
            <a:endParaRPr lang="en-CA" altLang="zh-CN" sz="2800" b="1"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机器学习的分类</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机器学习术语与项目流程</a:t>
            </a:r>
            <a:endParaRPr lang="en-US" altLang="zh-CN" sz="28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311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00" y="91739"/>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为什么学习机器学习</a:t>
            </a:r>
            <a:endParaRPr lang="en-US" altLang="zh-CN" sz="3200" b="1" dirty="0">
              <a:solidFill>
                <a:srgbClr val="0A0AE6"/>
              </a:solidFill>
              <a:ea typeface="微软雅黑" panose="020B0503020204020204" pitchFamily="34" charset="-122"/>
            </a:endParaRPr>
          </a:p>
        </p:txBody>
      </p:sp>
      <p:sp>
        <p:nvSpPr>
          <p:cNvPr id="3" name="矩形 2"/>
          <p:cNvSpPr/>
          <p:nvPr/>
        </p:nvSpPr>
        <p:spPr>
          <a:xfrm>
            <a:off x="108155" y="957231"/>
            <a:ext cx="11620500" cy="5663089"/>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zh-CN" altLang="en-US" sz="2400" b="1" dirty="0">
                <a:ea typeface="微软雅黑" panose="020B0503020204020204" pitchFamily="34" charset="-122"/>
              </a:rPr>
              <a:t>部分任务难以写计算机程序解决</a:t>
            </a:r>
            <a:r>
              <a:rPr lang="en-US" sz="2400" dirty="0"/>
              <a:t>!</a:t>
            </a:r>
          </a:p>
          <a:p>
            <a:pPr marL="800100" lvl="1"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人脸识别、语音识别。</a:t>
            </a:r>
            <a:endParaRPr lang="en-US" altLang="zh-CN" sz="2800" dirty="0">
              <a:latin typeface="楷体" panose="02010609060101010101" pitchFamily="49" charset="-122"/>
              <a:ea typeface="楷体" panose="02010609060101010101" pitchFamily="49" charset="-122"/>
            </a:endParaRPr>
          </a:p>
          <a:p>
            <a:pPr marL="800100" lvl="1" indent="-342900">
              <a:spcAft>
                <a:spcPts val="1800"/>
              </a:spcAft>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编写的程序难以处理不断变化的环境。</a:t>
            </a:r>
            <a:endParaRPr lang="en-US" altLang="zh-CN" sz="2400" b="1" dirty="0">
              <a:ea typeface="微软雅黑" panose="020B0503020204020204" pitchFamily="34" charset="-122"/>
            </a:endParaRPr>
          </a:p>
          <a:p>
            <a:pPr marL="342900" indent="-342900">
              <a:spcBef>
                <a:spcPts val="600"/>
              </a:spcBef>
              <a:spcAft>
                <a:spcPts val="600"/>
              </a:spcAft>
              <a:buFont typeface="Arial" panose="020B0604020202020204" pitchFamily="34" charset="0"/>
              <a:buChar char="•"/>
            </a:pPr>
            <a:r>
              <a:rPr lang="zh-CN" altLang="en-US" sz="2400" b="1" dirty="0">
                <a:ea typeface="微软雅黑" panose="020B0503020204020204" pitchFamily="34" charset="-122"/>
              </a:rPr>
              <a:t>从高维、复杂数据中发现规律、发掘知识。</a:t>
            </a:r>
            <a:r>
              <a:rPr lang="en-US" sz="2400" dirty="0"/>
              <a:t> </a:t>
            </a:r>
          </a:p>
          <a:p>
            <a:pPr marL="800100" lvl="1"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生物信息序列分析。</a:t>
            </a:r>
            <a:endParaRPr lang="en-US" sz="2800" dirty="0">
              <a:latin typeface="楷体" panose="02010609060101010101" pitchFamily="49" charset="-122"/>
              <a:ea typeface="楷体" panose="02010609060101010101" pitchFamily="49" charset="-122"/>
            </a:endParaRPr>
          </a:p>
          <a:p>
            <a:pPr marL="800100" lvl="1"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社会网络大数据分析。</a:t>
            </a:r>
            <a:endParaRPr lang="en-US" sz="2800" dirty="0">
              <a:latin typeface="楷体" panose="02010609060101010101" pitchFamily="49" charset="-122"/>
              <a:ea typeface="楷体" panose="02010609060101010101" pitchFamily="49" charset="-122"/>
            </a:endParaRPr>
          </a:p>
          <a:p>
            <a:pPr marL="800100" lvl="1" indent="-342900">
              <a:spcAft>
                <a:spcPts val="1800"/>
              </a:spcAft>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生态系统数据分析。</a:t>
            </a:r>
            <a:endParaRPr lang="en-US" sz="2400" dirty="0"/>
          </a:p>
          <a:p>
            <a:pPr marL="342900" indent="-342900">
              <a:spcBef>
                <a:spcPts val="600"/>
              </a:spcBef>
              <a:spcAft>
                <a:spcPts val="600"/>
              </a:spcAft>
              <a:buFont typeface="Arial" panose="020B0604020202020204" pitchFamily="34" charset="0"/>
              <a:buChar char="•"/>
            </a:pPr>
            <a:r>
              <a:rPr lang="zh-CN" altLang="en-US" sz="2400" b="1" dirty="0">
                <a:ea typeface="微软雅黑" panose="020B0503020204020204" pitchFamily="34" charset="-122"/>
              </a:rPr>
              <a:t>理解人类和动物学习过程</a:t>
            </a:r>
            <a:r>
              <a:rPr lang="en-US" sz="2400" b="1" dirty="0"/>
              <a:t> </a:t>
            </a:r>
            <a:r>
              <a:rPr lang="zh-CN" altLang="en-US" sz="2400" b="1" dirty="0">
                <a:ea typeface="微软雅黑" panose="020B0503020204020204" pitchFamily="34" charset="-122"/>
              </a:rPr>
              <a:t>。</a:t>
            </a:r>
            <a:endParaRPr lang="en-US" sz="2400" b="1" dirty="0"/>
          </a:p>
          <a:p>
            <a:pPr marL="800100" lvl="1"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人类如何学习说话</a:t>
            </a:r>
            <a:r>
              <a:rPr lang="en-US" sz="2800" dirty="0">
                <a:latin typeface="楷体" panose="02010609060101010101" pitchFamily="49" charset="-122"/>
                <a:ea typeface="楷体" panose="02010609060101010101" pitchFamily="49" charset="-122"/>
              </a:rPr>
              <a:t>? </a:t>
            </a:r>
          </a:p>
          <a:p>
            <a:pPr marL="800100" lvl="1" indent="-342900">
              <a:spcAft>
                <a:spcPts val="1800"/>
              </a:spcAft>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人类和动物如何学习识别人脸</a:t>
            </a:r>
            <a:r>
              <a:rPr lang="en-US" sz="2800" dirty="0">
                <a:latin typeface="楷体" panose="02010609060101010101" pitchFamily="49" charset="-122"/>
                <a:ea typeface="楷体" panose="02010609060101010101" pitchFamily="49" charset="-122"/>
              </a:rPr>
              <a:t>? </a:t>
            </a:r>
            <a:endParaRPr lang="en-US" sz="2400" dirty="0"/>
          </a:p>
          <a:p>
            <a:pPr marL="342900" indent="-342900">
              <a:buFont typeface="Arial" panose="020B0604020202020204" pitchFamily="34" charset="0"/>
              <a:buChar char="•"/>
            </a:pPr>
            <a:r>
              <a:rPr lang="zh-CN" altLang="en-US" sz="2400" b="1" dirty="0">
                <a:ea typeface="微软雅黑" panose="020B0503020204020204" pitchFamily="34" charset="-122"/>
              </a:rPr>
              <a:t>创建人工智能（</a:t>
            </a:r>
            <a:r>
              <a:rPr lang="en-US" altLang="zh-CN" sz="2400" b="1" dirty="0">
                <a:ea typeface="微软雅黑" panose="020B0503020204020204" pitchFamily="34" charset="-122"/>
              </a:rPr>
              <a:t>AI</a:t>
            </a:r>
            <a:r>
              <a:rPr lang="zh-CN" altLang="en-US" sz="2400" b="1" dirty="0">
                <a:ea typeface="微软雅黑" panose="020B0503020204020204" pitchFamily="34" charset="-122"/>
              </a:rPr>
              <a:t>）系统</a:t>
            </a:r>
            <a:r>
              <a:rPr lang="en-US" sz="2400" b="1" dirty="0"/>
              <a:t> </a:t>
            </a:r>
            <a:r>
              <a:rPr lang="zh-CN" altLang="en-US" sz="2400" b="1" dirty="0">
                <a:ea typeface="微软雅黑" panose="020B0503020204020204" pitchFamily="34" charset="-122"/>
              </a:rPr>
              <a:t>。</a:t>
            </a:r>
            <a:endParaRPr lang="en-US" sz="2400" b="1" dirty="0"/>
          </a:p>
        </p:txBody>
      </p:sp>
      <p:cxnSp>
        <p:nvCxnSpPr>
          <p:cNvPr id="5" name="直接连接符 4">
            <a:extLst>
              <a:ext uri="{FF2B5EF4-FFF2-40B4-BE49-F238E27FC236}">
                <a16:creationId xmlns:a16="http://schemas.microsoft.com/office/drawing/2014/main" id="{07E88460-C168-4058-B0B6-947CE6F06F6C}"/>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548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669" y="1478910"/>
            <a:ext cx="11292662" cy="1692771"/>
          </a:xfrm>
          <a:prstGeom prst="rect">
            <a:avLst/>
          </a:prstGeom>
        </p:spPr>
        <p:txBody>
          <a:bodyPr wrap="square">
            <a:spAutoFit/>
          </a:bodyPr>
          <a:lstStyle/>
          <a:p>
            <a:pPr marL="342900" indent="-342900">
              <a:spcAft>
                <a:spcPts val="1200"/>
              </a:spcAft>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统计学和机器学习都试图发现数据的规律。</a:t>
            </a:r>
            <a:endParaRPr lang="en-US" sz="2800" dirty="0">
              <a:latin typeface="+mj-ea"/>
              <a:ea typeface="+mj-ea"/>
            </a:endParaRPr>
          </a:p>
          <a:p>
            <a:pPr marL="342900" indent="-342900">
              <a:spcAft>
                <a:spcPts val="1200"/>
              </a:spcAft>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统计学更关注严谨的数学和结果的可解释性。</a:t>
            </a:r>
            <a:endParaRPr lang="en-US" altLang="zh-CN" sz="2800" dirty="0">
              <a:latin typeface="微软雅黑" panose="020B0503020204020204" pitchFamily="34" charset="-122"/>
              <a:ea typeface="微软雅黑" panose="020B0503020204020204" pitchFamily="34" charset="-122"/>
            </a:endParaRPr>
          </a:p>
          <a:p>
            <a:pPr marL="342900" indent="-342900">
              <a:spcAft>
                <a:spcPts val="1200"/>
              </a:spcAft>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机器学习更关注模型的自主预测能力。</a:t>
            </a:r>
            <a:endParaRPr lang="en-US" altLang="zh-CN" sz="2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2202" y="127357"/>
            <a:ext cx="885076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与统计学关系</a:t>
            </a:r>
            <a:endParaRPr lang="en-US" altLang="zh-CN" sz="3200" b="1" dirty="0">
              <a:solidFill>
                <a:srgbClr val="0A0AE6"/>
              </a:solidFill>
              <a:ea typeface="微软雅黑" panose="020B0503020204020204" pitchFamily="34" charset="-122"/>
            </a:endParaRPr>
          </a:p>
        </p:txBody>
      </p:sp>
      <p:cxnSp>
        <p:nvCxnSpPr>
          <p:cNvPr id="5" name="直接连接符 4">
            <a:extLst>
              <a:ext uri="{FF2B5EF4-FFF2-40B4-BE49-F238E27FC236}">
                <a16:creationId xmlns:a16="http://schemas.microsoft.com/office/drawing/2014/main" id="{7E4F0EFD-BB34-446D-AF80-1ECFF39DEA2D}"/>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15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832" y="870633"/>
            <a:ext cx="11954536" cy="4985980"/>
          </a:xfrm>
          <a:prstGeom prst="rect">
            <a:avLst/>
          </a:prstGeom>
        </p:spPr>
        <p:txBody>
          <a:bodyPr wrap="square">
            <a:spAutoFit/>
          </a:bodyPr>
          <a:lstStyle/>
          <a:p>
            <a:pPr marL="342900" indent="-342900">
              <a:buFont typeface="Arial" panose="020B0604020202020204" pitchFamily="34" charset="0"/>
              <a:buChar char="•"/>
            </a:pPr>
            <a:r>
              <a:rPr lang="zh-CN" altLang="en-US" sz="2800" dirty="0">
                <a:ea typeface="微软雅黑" panose="020B0503020204020204" pitchFamily="34" charset="-122"/>
              </a:rPr>
              <a:t>人类学习。</a:t>
            </a:r>
            <a:endParaRPr lang="en-US" sz="2800" dirty="0"/>
          </a:p>
          <a:p>
            <a:pPr marL="914400" lvl="1" indent="-4572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不需要大量的数据。</a:t>
            </a:r>
            <a:endParaRPr lang="en-US" sz="2800" dirty="0">
              <a:latin typeface="楷体" panose="02010609060101010101" pitchFamily="49" charset="-122"/>
              <a:ea typeface="楷体" panose="02010609060101010101" pitchFamily="49" charset="-122"/>
            </a:endParaRPr>
          </a:p>
          <a:p>
            <a:pPr marL="914400" lvl="1" indent="-4572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完全多任务。</a:t>
            </a:r>
            <a:endParaRPr lang="en-US" altLang="zh-CN" sz="2800" dirty="0">
              <a:latin typeface="楷体" panose="02010609060101010101" pitchFamily="49" charset="-122"/>
              <a:ea typeface="楷体" panose="02010609060101010101" pitchFamily="49" charset="-122"/>
            </a:endParaRPr>
          </a:p>
          <a:p>
            <a:pPr marL="914400" lvl="1" indent="-4572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至少需要几年时间。</a:t>
            </a:r>
            <a:endParaRPr lang="en-US" altLang="zh-CN" sz="2800" dirty="0">
              <a:latin typeface="楷体" panose="02010609060101010101" pitchFamily="49" charset="-122"/>
              <a:ea typeface="楷体" panose="02010609060101010101" pitchFamily="49" charset="-122"/>
            </a:endParaRPr>
          </a:p>
          <a:p>
            <a:pPr marL="800100" lvl="1" indent="-342900">
              <a:buFont typeface="Wingdings" panose="05000000000000000000" pitchFamily="2" charset="2"/>
              <a:buChar char="Ø"/>
            </a:pPr>
            <a:endParaRPr lang="en-US" altLang="zh-CN" sz="2800" dirty="0">
              <a:ea typeface="微软雅黑" panose="020B0503020204020204" pitchFamily="34" charset="-122"/>
            </a:endParaRPr>
          </a:p>
          <a:p>
            <a:pPr marL="457200" indent="-457200">
              <a:buFont typeface="Arial" panose="020B0604020202020204" pitchFamily="34" charset="0"/>
              <a:buChar char="•"/>
            </a:pPr>
            <a:r>
              <a:rPr lang="zh-CN" altLang="en-US" sz="2800" dirty="0">
                <a:ea typeface="微软雅黑" panose="020B0503020204020204" pitchFamily="34" charset="-122"/>
              </a:rPr>
              <a:t>机器学习可以借鉴人类学习。</a:t>
            </a:r>
            <a:endParaRPr lang="en-US" sz="2800" dirty="0"/>
          </a:p>
          <a:p>
            <a:pPr marL="457200" indent="-457200">
              <a:buFont typeface="Arial" panose="020B0604020202020204" pitchFamily="34" charset="0"/>
              <a:buChar char="•"/>
            </a:pPr>
            <a:endParaRPr lang="en-US" sz="2800" dirty="0"/>
          </a:p>
          <a:p>
            <a:pPr marL="342900" indent="-342900">
              <a:spcAft>
                <a:spcPts val="1200"/>
              </a:spcAft>
              <a:buFont typeface="Arial" panose="020B0604020202020204" pitchFamily="34" charset="0"/>
              <a:buChar char="•"/>
            </a:pPr>
            <a:r>
              <a:rPr lang="zh-CN" altLang="en-US" sz="2800" dirty="0">
                <a:ea typeface="微软雅黑" panose="020B0503020204020204" pitchFamily="34" charset="-122"/>
              </a:rPr>
              <a:t>机器学习无需完全模仿人类学习。</a:t>
            </a:r>
            <a:endParaRPr lang="en-US" sz="2800" dirty="0"/>
          </a:p>
          <a:p>
            <a:pPr marL="342900" indent="-342900">
              <a:buFont typeface="Arial" panose="020B0604020202020204" pitchFamily="34" charset="0"/>
              <a:buChar char="•"/>
            </a:pPr>
            <a:endParaRPr lang="en-US" altLang="zh-CN" sz="2800" dirty="0">
              <a:ea typeface="微软雅黑" panose="020B0503020204020204" pitchFamily="34" charset="-122"/>
            </a:endParaRPr>
          </a:p>
          <a:p>
            <a:pPr marL="342900" indent="-342900">
              <a:buFont typeface="Arial" panose="020B0604020202020204" pitchFamily="34" charset="0"/>
              <a:buChar char="•"/>
            </a:pPr>
            <a:r>
              <a:rPr lang="zh-CN" altLang="en-US" sz="2800" dirty="0">
                <a:ea typeface="微软雅黑" panose="020B0503020204020204" pitchFamily="34" charset="-122"/>
              </a:rPr>
              <a:t>完成特定单一任务，机器学习优于人类；但在相关任务上，机器学习不如人类。</a:t>
            </a:r>
            <a:endParaRPr lang="en-US" sz="2800" dirty="0"/>
          </a:p>
        </p:txBody>
      </p:sp>
      <p:sp>
        <p:nvSpPr>
          <p:cNvPr id="7" name="文本框 6"/>
          <p:cNvSpPr txBox="1"/>
          <p:nvPr/>
        </p:nvSpPr>
        <p:spPr>
          <a:xfrm>
            <a:off x="332202" y="99364"/>
            <a:ext cx="885076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与人类学习的关系</a:t>
            </a:r>
            <a:endParaRPr lang="en-US" altLang="zh-CN" sz="3200" b="1" dirty="0">
              <a:solidFill>
                <a:srgbClr val="0A0AE6"/>
              </a:solidFill>
              <a:ea typeface="微软雅黑" panose="020B0503020204020204" pitchFamily="34" charset="-122"/>
            </a:endParaRPr>
          </a:p>
        </p:txBody>
      </p:sp>
      <p:cxnSp>
        <p:nvCxnSpPr>
          <p:cNvPr id="5" name="直接连接符 4">
            <a:extLst>
              <a:ext uri="{FF2B5EF4-FFF2-40B4-BE49-F238E27FC236}">
                <a16:creationId xmlns:a16="http://schemas.microsoft.com/office/drawing/2014/main" id="{78C3771C-579F-4AB6-9332-5AC81BE31774}"/>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683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669" y="1478910"/>
            <a:ext cx="11292662" cy="2862322"/>
          </a:xfrm>
          <a:prstGeom prst="rect">
            <a:avLst/>
          </a:prstGeom>
        </p:spPr>
        <p:txBody>
          <a:bodyPr wrap="square">
            <a:spAutoFit/>
          </a:bodyPr>
          <a:lstStyle/>
          <a:p>
            <a:pPr marL="342900" indent="-342900">
              <a:spcAft>
                <a:spcPts val="1200"/>
              </a:spcAft>
              <a:buFont typeface="Arial" panose="020B0604020202020204" pitchFamily="34" charset="0"/>
              <a:buChar char="•"/>
            </a:pPr>
            <a:r>
              <a:rPr lang="zh-CN" altLang="en-US" sz="2800" spc="100" dirty="0">
                <a:ea typeface="微软雅黑" panose="020B0503020204020204" pitchFamily="34" charset="-122"/>
              </a:rPr>
              <a:t>输入数据和输出数据关系明确，而且可以编程实现；</a:t>
            </a:r>
            <a:endParaRPr lang="en-US" sz="2800" spc="100" dirty="0"/>
          </a:p>
          <a:p>
            <a:pPr marL="342900" indent="-342900">
              <a:spcAft>
                <a:spcPts val="1200"/>
              </a:spcAft>
              <a:buFont typeface="Arial" panose="020B0604020202020204" pitchFamily="34" charset="0"/>
              <a:buChar char="•"/>
            </a:pPr>
            <a:endParaRPr lang="en-US" sz="2800" spc="100" dirty="0"/>
          </a:p>
          <a:p>
            <a:pPr marL="342900" indent="-342900">
              <a:spcAft>
                <a:spcPts val="1200"/>
              </a:spcAft>
              <a:buFont typeface="Arial" panose="020B0604020202020204" pitchFamily="34" charset="0"/>
              <a:buChar char="•"/>
            </a:pPr>
            <a:r>
              <a:rPr lang="zh-CN" altLang="en-US" sz="2800" spc="100" dirty="0">
                <a:ea typeface="微软雅黑" panose="020B0503020204020204" pitchFamily="34" charset="-122"/>
              </a:rPr>
              <a:t>输入输出数据无确定关系；</a:t>
            </a:r>
            <a:endParaRPr lang="en-US" altLang="zh-CN" sz="2800" spc="100" dirty="0">
              <a:ea typeface="微软雅黑" panose="020B0503020204020204" pitchFamily="34" charset="-122"/>
            </a:endParaRPr>
          </a:p>
          <a:p>
            <a:pPr marL="342900" indent="-342900">
              <a:spcAft>
                <a:spcPts val="1200"/>
              </a:spcAft>
              <a:buFont typeface="Arial" panose="020B0604020202020204" pitchFamily="34" charset="0"/>
              <a:buChar char="•"/>
            </a:pPr>
            <a:endParaRPr lang="en-US" sz="2800" spc="100" dirty="0"/>
          </a:p>
          <a:p>
            <a:pPr marL="342900" indent="-342900">
              <a:spcAft>
                <a:spcPts val="1200"/>
              </a:spcAft>
              <a:buFont typeface="Arial" panose="020B0604020202020204" pitchFamily="34" charset="0"/>
              <a:buChar char="•"/>
            </a:pPr>
            <a:r>
              <a:rPr lang="zh-CN" altLang="en-US" sz="2800" spc="100" dirty="0">
                <a:ea typeface="微软雅黑" panose="020B0503020204020204" pitchFamily="34" charset="-122"/>
              </a:rPr>
              <a:t>建立输入和输出数据关系不道德，甚至非法。</a:t>
            </a:r>
            <a:endParaRPr lang="en-US" sz="2800" spc="100" dirty="0"/>
          </a:p>
        </p:txBody>
      </p:sp>
      <p:sp>
        <p:nvSpPr>
          <p:cNvPr id="7" name="文本框 6"/>
          <p:cNvSpPr txBox="1"/>
          <p:nvPr/>
        </p:nvSpPr>
        <p:spPr>
          <a:xfrm>
            <a:off x="332202" y="90033"/>
            <a:ext cx="885076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机器学习不适用场景</a:t>
            </a:r>
            <a:endParaRPr lang="en-US" altLang="zh-CN" sz="3200" b="1" dirty="0">
              <a:solidFill>
                <a:srgbClr val="0A0AE6"/>
              </a:solidFill>
              <a:ea typeface="微软雅黑" panose="020B0503020204020204" pitchFamily="34" charset="-122"/>
            </a:endParaRPr>
          </a:p>
        </p:txBody>
      </p:sp>
      <p:cxnSp>
        <p:nvCxnSpPr>
          <p:cNvPr id="5" name="直接连接符 4">
            <a:extLst>
              <a:ext uri="{FF2B5EF4-FFF2-40B4-BE49-F238E27FC236}">
                <a16:creationId xmlns:a16="http://schemas.microsoft.com/office/drawing/2014/main" id="{CACF74BD-D6AA-4ADF-AAA8-6EC70CF0FE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269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9D2CEB-153A-49FA-B059-763FD099FEF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83176" y="132512"/>
            <a:ext cx="8177585" cy="6411533"/>
          </a:xfrm>
          <a:prstGeom prst="rect">
            <a:avLst/>
          </a:prstGeom>
        </p:spPr>
      </p:pic>
      <p:sp>
        <p:nvSpPr>
          <p:cNvPr id="4" name="文本框 3">
            <a:extLst>
              <a:ext uri="{FF2B5EF4-FFF2-40B4-BE49-F238E27FC236}">
                <a16:creationId xmlns:a16="http://schemas.microsoft.com/office/drawing/2014/main" id="{1A576C9F-561E-432B-B32A-56914B4FFDD4}"/>
              </a:ext>
            </a:extLst>
          </p:cNvPr>
          <p:cNvSpPr txBox="1"/>
          <p:nvPr/>
        </p:nvSpPr>
        <p:spPr>
          <a:xfrm>
            <a:off x="0" y="6507141"/>
            <a:ext cx="9790069" cy="369332"/>
          </a:xfrm>
          <a:prstGeom prst="rect">
            <a:avLst/>
          </a:prstGeom>
          <a:noFill/>
        </p:spPr>
        <p:txBody>
          <a:bodyPr wrap="square" rtlCol="0">
            <a:spAutoFit/>
          </a:bodyPr>
          <a:lstStyle/>
          <a:p>
            <a:r>
              <a:rPr lang="en-US" altLang="zh-CN" dirty="0">
                <a:ea typeface="微软雅黑" panose="020B0503020204020204" pitchFamily="34" charset="-122"/>
              </a:rPr>
              <a:t>“State of Machine Learning and Data Science 2020”, https://www.kaggle.com/kaggle-survey-2020</a:t>
            </a:r>
            <a:endParaRPr lang="zh-CN" altLang="en-US" dirty="0">
              <a:ea typeface="微软雅黑" panose="020B0503020204020204" pitchFamily="34" charset="-122"/>
            </a:endParaRPr>
          </a:p>
        </p:txBody>
      </p:sp>
      <p:sp>
        <p:nvSpPr>
          <p:cNvPr id="17" name="矩形: 圆角 16">
            <a:extLst>
              <a:ext uri="{FF2B5EF4-FFF2-40B4-BE49-F238E27FC236}">
                <a16:creationId xmlns:a16="http://schemas.microsoft.com/office/drawing/2014/main" id="{B4CBBEB0-1B00-45D4-B962-A575157F1298}"/>
              </a:ext>
            </a:extLst>
          </p:cNvPr>
          <p:cNvSpPr/>
          <p:nvPr/>
        </p:nvSpPr>
        <p:spPr>
          <a:xfrm>
            <a:off x="1226695" y="1725978"/>
            <a:ext cx="1657905" cy="371383"/>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卷积神经网络</a:t>
            </a:r>
          </a:p>
        </p:txBody>
      </p:sp>
      <p:sp>
        <p:nvSpPr>
          <p:cNvPr id="18" name="矩形: 圆角 17">
            <a:extLst>
              <a:ext uri="{FF2B5EF4-FFF2-40B4-BE49-F238E27FC236}">
                <a16:creationId xmlns:a16="http://schemas.microsoft.com/office/drawing/2014/main" id="{7D47FA5E-1F08-4CFB-863B-EFD62341398C}"/>
              </a:ext>
            </a:extLst>
          </p:cNvPr>
          <p:cNvSpPr/>
          <p:nvPr/>
        </p:nvSpPr>
        <p:spPr>
          <a:xfrm>
            <a:off x="1226695" y="2681159"/>
            <a:ext cx="1657906" cy="371383"/>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循环神经网络</a:t>
            </a:r>
          </a:p>
        </p:txBody>
      </p:sp>
      <p:sp>
        <p:nvSpPr>
          <p:cNvPr id="19" name="矩形: 圆角 18">
            <a:extLst>
              <a:ext uri="{FF2B5EF4-FFF2-40B4-BE49-F238E27FC236}">
                <a16:creationId xmlns:a16="http://schemas.microsoft.com/office/drawing/2014/main" id="{7B4CB606-10C1-4B0D-90AC-FEB682CB5D91}"/>
              </a:ext>
            </a:extLst>
          </p:cNvPr>
          <p:cNvSpPr/>
          <p:nvPr/>
        </p:nvSpPr>
        <p:spPr>
          <a:xfrm>
            <a:off x="1622618" y="3161822"/>
            <a:ext cx="1261983" cy="371383"/>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神经网络</a:t>
            </a:r>
          </a:p>
        </p:txBody>
      </p:sp>
      <p:sp>
        <p:nvSpPr>
          <p:cNvPr id="20" name="矩形: 圆角 19">
            <a:extLst>
              <a:ext uri="{FF2B5EF4-FFF2-40B4-BE49-F238E27FC236}">
                <a16:creationId xmlns:a16="http://schemas.microsoft.com/office/drawing/2014/main" id="{AA7CE9C2-0FA3-4CAA-9889-0DF787083ED7}"/>
              </a:ext>
            </a:extLst>
          </p:cNvPr>
          <p:cNvSpPr/>
          <p:nvPr/>
        </p:nvSpPr>
        <p:spPr>
          <a:xfrm>
            <a:off x="1493315" y="3673267"/>
            <a:ext cx="1391286" cy="371383"/>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a typeface="微软雅黑" panose="020B0503020204020204" pitchFamily="34" charset="-122"/>
              </a:rPr>
              <a:t>transformer</a:t>
            </a:r>
            <a:endParaRPr lang="zh-CN" altLang="en-US" b="1" dirty="0">
              <a:solidFill>
                <a:schemeClr val="tx1"/>
              </a:solidFill>
              <a:ea typeface="微软雅黑" panose="020B0503020204020204" pitchFamily="34" charset="-122"/>
            </a:endParaRPr>
          </a:p>
        </p:txBody>
      </p:sp>
      <p:sp>
        <p:nvSpPr>
          <p:cNvPr id="21" name="矩形: 圆角 20">
            <a:extLst>
              <a:ext uri="{FF2B5EF4-FFF2-40B4-BE49-F238E27FC236}">
                <a16:creationId xmlns:a16="http://schemas.microsoft.com/office/drawing/2014/main" id="{5D1E57BA-E3DA-4150-B141-7351EDC27F8E}"/>
              </a:ext>
            </a:extLst>
          </p:cNvPr>
          <p:cNvSpPr/>
          <p:nvPr/>
        </p:nvSpPr>
        <p:spPr>
          <a:xfrm>
            <a:off x="1141597" y="4201937"/>
            <a:ext cx="1743003" cy="371383"/>
          </a:xfrm>
          <a:prstGeom prst="roundRect">
            <a:avLst/>
          </a:prstGeom>
          <a:solidFill>
            <a:srgbClr val="A8EFC6"/>
          </a:solidFill>
          <a:ln>
            <a:solidFill>
              <a:srgbClr val="A8E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对抗神经网络</a:t>
            </a:r>
          </a:p>
        </p:txBody>
      </p:sp>
      <p:sp>
        <p:nvSpPr>
          <p:cNvPr id="14" name="矩形: 圆角 13">
            <a:extLst>
              <a:ext uri="{FF2B5EF4-FFF2-40B4-BE49-F238E27FC236}">
                <a16:creationId xmlns:a16="http://schemas.microsoft.com/office/drawing/2014/main" id="{4F9D5FE2-6CE7-43C1-8ECA-8A962F99655E}"/>
              </a:ext>
            </a:extLst>
          </p:cNvPr>
          <p:cNvSpPr/>
          <p:nvPr/>
        </p:nvSpPr>
        <p:spPr>
          <a:xfrm>
            <a:off x="699691" y="596852"/>
            <a:ext cx="2184911" cy="371383"/>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决策树，随机森林</a:t>
            </a:r>
          </a:p>
        </p:txBody>
      </p:sp>
      <p:sp>
        <p:nvSpPr>
          <p:cNvPr id="15" name="矩形: 圆角 14">
            <a:extLst>
              <a:ext uri="{FF2B5EF4-FFF2-40B4-BE49-F238E27FC236}">
                <a16:creationId xmlns:a16="http://schemas.microsoft.com/office/drawing/2014/main" id="{036E1E4F-EDE5-4C66-8DE6-4E8ACFCDDBCF}"/>
              </a:ext>
            </a:extLst>
          </p:cNvPr>
          <p:cNvSpPr/>
          <p:nvPr/>
        </p:nvSpPr>
        <p:spPr>
          <a:xfrm>
            <a:off x="1622618" y="1186341"/>
            <a:ext cx="1261983" cy="482203"/>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梯度提升</a:t>
            </a:r>
          </a:p>
        </p:txBody>
      </p:sp>
      <p:sp>
        <p:nvSpPr>
          <p:cNvPr id="16" name="矩形: 圆角 15">
            <a:extLst>
              <a:ext uri="{FF2B5EF4-FFF2-40B4-BE49-F238E27FC236}">
                <a16:creationId xmlns:a16="http://schemas.microsoft.com/office/drawing/2014/main" id="{5C780493-7FEA-4CBD-98D2-B2177A3C0798}"/>
              </a:ext>
            </a:extLst>
          </p:cNvPr>
          <p:cNvSpPr/>
          <p:nvPr/>
        </p:nvSpPr>
        <p:spPr>
          <a:xfrm>
            <a:off x="1298616" y="2261769"/>
            <a:ext cx="1585986" cy="371383"/>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贝叶斯方法</a:t>
            </a:r>
          </a:p>
        </p:txBody>
      </p:sp>
      <p:sp>
        <p:nvSpPr>
          <p:cNvPr id="13" name="矩形: 圆角 12">
            <a:extLst>
              <a:ext uri="{FF2B5EF4-FFF2-40B4-BE49-F238E27FC236}">
                <a16:creationId xmlns:a16="http://schemas.microsoft.com/office/drawing/2014/main" id="{D126FD35-03A8-4FB2-A2C0-47756B9A5C21}"/>
              </a:ext>
            </a:extLst>
          </p:cNvPr>
          <p:cNvSpPr/>
          <p:nvPr/>
        </p:nvSpPr>
        <p:spPr>
          <a:xfrm>
            <a:off x="1030758" y="104886"/>
            <a:ext cx="1853842" cy="371383"/>
          </a:xfrm>
          <a:prstGeom prst="roundRect">
            <a:avLst/>
          </a:prstGeom>
          <a:solidFill>
            <a:srgbClr val="A8E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线性</a:t>
            </a:r>
            <a:r>
              <a:rPr lang="en-US" altLang="zh-CN" b="1" dirty="0">
                <a:solidFill>
                  <a:schemeClr val="tx1"/>
                </a:solidFill>
                <a:ea typeface="微软雅黑" panose="020B0503020204020204" pitchFamily="34" charset="-122"/>
              </a:rPr>
              <a:t>/</a:t>
            </a:r>
            <a:r>
              <a:rPr lang="zh-CN" altLang="en-US" b="1" dirty="0">
                <a:solidFill>
                  <a:schemeClr val="tx1"/>
                </a:solidFill>
                <a:ea typeface="微软雅黑" panose="020B0503020204020204" pitchFamily="34" charset="-122"/>
              </a:rPr>
              <a:t>逻辑回归</a:t>
            </a:r>
          </a:p>
        </p:txBody>
      </p:sp>
    </p:spTree>
    <p:extLst>
      <p:ext uri="{BB962C8B-B14F-4D97-AF65-F5344CB8AC3E}">
        <p14:creationId xmlns:p14="http://schemas.microsoft.com/office/powerpoint/2010/main" val="552076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C6965FB2-F1E3-468F-9ED2-91BCF6FFCFD4}"/>
              </a:ext>
            </a:extLst>
          </p:cNvPr>
          <p:cNvSpPr/>
          <p:nvPr/>
        </p:nvSpPr>
        <p:spPr>
          <a:xfrm>
            <a:off x="623808" y="4382963"/>
            <a:ext cx="6400800" cy="540000"/>
          </a:xfrm>
          <a:prstGeom prst="round2DiagRect">
            <a:avLst/>
          </a:prstGeom>
          <a:solidFill>
            <a:srgbClr val="6C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59911" y="65112"/>
            <a:ext cx="7613584" cy="584775"/>
          </a:xfrm>
          <a:prstGeom prst="rect">
            <a:avLst/>
          </a:prstGeom>
          <a:noFill/>
        </p:spPr>
        <p:txBody>
          <a:bodyPr wrap="square" rtlCol="0">
            <a:spAutoFit/>
          </a:bodyPr>
          <a:lstStyle/>
          <a:p>
            <a:r>
              <a:rPr lang="en-CA"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机器学习的分类</a:t>
            </a:r>
            <a:endPar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23808" y="1384066"/>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课程介绍</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人工智能与机器学习的定义</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机器学习的应用</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机器学习与统计学、人类学习的区别</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solidFill>
                  <a:schemeClr val="bg1"/>
                </a:solidFill>
                <a:latin typeface="微软雅黑" panose="020B0503020204020204" pitchFamily="34" charset="-122"/>
                <a:ea typeface="微软雅黑" panose="020B0503020204020204" pitchFamily="34" charset="-122"/>
              </a:rPr>
              <a:t>机器学习的分类</a:t>
            </a:r>
            <a:endParaRPr lang="en-CA" altLang="zh-CN" sz="2800" b="1"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机器学习术语与项目流程</a:t>
            </a:r>
            <a:endParaRPr lang="en-US" altLang="zh-CN" sz="28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726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0645" y="79435"/>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机器学习算法类别：按数据划分</a:t>
            </a:r>
            <a:endParaRPr lang="en-US" altLang="zh-CN" sz="3200" b="1" dirty="0">
              <a:solidFill>
                <a:srgbClr val="0A0AE6"/>
              </a:solidFill>
              <a:ea typeface="微软雅黑" panose="020B0503020204020204" pitchFamily="34" charset="-122"/>
            </a:endParaRPr>
          </a:p>
        </p:txBody>
      </p:sp>
      <p:grpSp>
        <p:nvGrpSpPr>
          <p:cNvPr id="84" name="组合 83">
            <a:extLst>
              <a:ext uri="{FF2B5EF4-FFF2-40B4-BE49-F238E27FC236}">
                <a16:creationId xmlns:a16="http://schemas.microsoft.com/office/drawing/2014/main" id="{8C0400BD-DB3E-4EE6-821F-E7B1224BD5EB}"/>
              </a:ext>
            </a:extLst>
          </p:cNvPr>
          <p:cNvGrpSpPr/>
          <p:nvPr/>
        </p:nvGrpSpPr>
        <p:grpSpPr>
          <a:xfrm>
            <a:off x="235691" y="982657"/>
            <a:ext cx="11476693" cy="5811906"/>
            <a:chOff x="353675" y="904001"/>
            <a:chExt cx="11476693" cy="5811906"/>
          </a:xfrm>
        </p:grpSpPr>
        <p:cxnSp>
          <p:nvCxnSpPr>
            <p:cNvPr id="14" name="肘形连接符 13"/>
            <p:cNvCxnSpPr>
              <a:cxnSpLocks/>
              <a:endCxn id="27" idx="1"/>
            </p:cNvCxnSpPr>
            <p:nvPr/>
          </p:nvCxnSpPr>
          <p:spPr>
            <a:xfrm rot="5400000" flipH="1" flipV="1">
              <a:off x="2906174" y="1781832"/>
              <a:ext cx="1552774" cy="857642"/>
            </a:xfrm>
            <a:prstGeom prst="bentConnector2">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 name="肘形连接符 16"/>
            <p:cNvCxnSpPr>
              <a:cxnSpLocks/>
              <a:endCxn id="31" idx="1"/>
            </p:cNvCxnSpPr>
            <p:nvPr/>
          </p:nvCxnSpPr>
          <p:spPr>
            <a:xfrm rot="16200000" flipH="1">
              <a:off x="1996595" y="4221644"/>
              <a:ext cx="3373260" cy="856313"/>
            </a:xfrm>
            <a:prstGeom prst="bentConnector2">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53675" y="3568125"/>
              <a:ext cx="2500724" cy="758952"/>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机器学习算法</a:t>
              </a:r>
              <a:endParaRPr lang="en-US" sz="2800" b="1" dirty="0">
                <a:solidFill>
                  <a:schemeClr val="tx1"/>
                </a:solidFill>
                <a:latin typeface="楷体" panose="02010609060101010101" pitchFamily="49" charset="-122"/>
                <a:ea typeface="楷体" panose="02010609060101010101" pitchFamily="49" charset="-122"/>
              </a:endParaRPr>
            </a:p>
          </p:txBody>
        </p:sp>
        <p:sp>
          <p:nvSpPr>
            <p:cNvPr id="16" name="圆角矩形 15"/>
            <p:cNvSpPr/>
            <p:nvPr/>
          </p:nvSpPr>
          <p:spPr>
            <a:xfrm>
              <a:off x="4111382" y="3996695"/>
              <a:ext cx="3545566" cy="758952"/>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强化学习</a:t>
              </a:r>
              <a:endParaRPr lang="en-US" sz="2800" b="1" dirty="0">
                <a:solidFill>
                  <a:schemeClr val="tx1"/>
                </a:solidFill>
                <a:latin typeface="楷体" panose="02010609060101010101" pitchFamily="49" charset="-122"/>
                <a:ea typeface="楷体" panose="02010609060101010101" pitchFamily="49" charset="-122"/>
              </a:endParaRPr>
            </a:p>
          </p:txBody>
        </p:sp>
        <p:sp>
          <p:nvSpPr>
            <p:cNvPr id="20" name="圆角矩形 19"/>
            <p:cNvSpPr/>
            <p:nvPr/>
          </p:nvSpPr>
          <p:spPr>
            <a:xfrm>
              <a:off x="4111382" y="3016564"/>
              <a:ext cx="3545568" cy="758952"/>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半监督学习</a:t>
              </a:r>
              <a:endParaRPr lang="en-US" sz="2800" b="1" dirty="0">
                <a:solidFill>
                  <a:schemeClr val="tx1"/>
                </a:solidFill>
                <a:latin typeface="楷体" panose="02010609060101010101" pitchFamily="49" charset="-122"/>
                <a:ea typeface="楷体" panose="02010609060101010101" pitchFamily="49" charset="-122"/>
              </a:endParaRPr>
            </a:p>
          </p:txBody>
        </p:sp>
        <p:sp>
          <p:nvSpPr>
            <p:cNvPr id="24" name="圆角矩形 23"/>
            <p:cNvSpPr/>
            <p:nvPr/>
          </p:nvSpPr>
          <p:spPr>
            <a:xfrm>
              <a:off x="4111382" y="2036433"/>
              <a:ext cx="3545567" cy="758952"/>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无监督学习</a:t>
              </a:r>
              <a:endParaRPr lang="en-US" sz="2800" b="1" dirty="0">
                <a:solidFill>
                  <a:schemeClr val="tx1"/>
                </a:solidFill>
                <a:latin typeface="楷体" panose="02010609060101010101" pitchFamily="49" charset="-122"/>
                <a:ea typeface="楷体" panose="02010609060101010101" pitchFamily="49" charset="-122"/>
              </a:endParaRPr>
            </a:p>
          </p:txBody>
        </p:sp>
        <p:sp>
          <p:nvSpPr>
            <p:cNvPr id="27" name="圆角矩形 26"/>
            <p:cNvSpPr/>
            <p:nvPr/>
          </p:nvSpPr>
          <p:spPr>
            <a:xfrm>
              <a:off x="4111382" y="1053278"/>
              <a:ext cx="3547872" cy="761976"/>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有监督学习</a:t>
              </a:r>
              <a:endParaRPr lang="en-US" sz="2800" b="1" dirty="0">
                <a:solidFill>
                  <a:schemeClr val="tx1"/>
                </a:solidFill>
                <a:latin typeface="楷体" panose="02010609060101010101" pitchFamily="49" charset="-122"/>
                <a:ea typeface="楷体" panose="02010609060101010101" pitchFamily="49" charset="-122"/>
              </a:endParaRPr>
            </a:p>
          </p:txBody>
        </p:sp>
        <p:cxnSp>
          <p:nvCxnSpPr>
            <p:cNvPr id="34" name="直接箭头连接符 33"/>
            <p:cNvCxnSpPr>
              <a:cxnSpLocks/>
              <a:endCxn id="24" idx="1"/>
            </p:cNvCxnSpPr>
            <p:nvPr/>
          </p:nvCxnSpPr>
          <p:spPr>
            <a:xfrm>
              <a:off x="3268914" y="2415909"/>
              <a:ext cx="842468" cy="0"/>
            </a:xfrm>
            <a:prstGeom prst="straightConnector1">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3245762" y="3391488"/>
              <a:ext cx="861078" cy="3730"/>
            </a:xfrm>
            <a:prstGeom prst="straightConnector1">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686B207-1597-4239-9FF6-8BFA76FD6880}"/>
                </a:ext>
              </a:extLst>
            </p:cNvPr>
            <p:cNvCxnSpPr/>
            <p:nvPr/>
          </p:nvCxnSpPr>
          <p:spPr>
            <a:xfrm>
              <a:off x="3259610" y="4374306"/>
              <a:ext cx="861078" cy="3730"/>
            </a:xfrm>
            <a:prstGeom prst="straightConnector1">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31" name="圆角矩形 15">
              <a:extLst>
                <a:ext uri="{FF2B5EF4-FFF2-40B4-BE49-F238E27FC236}">
                  <a16:creationId xmlns:a16="http://schemas.microsoft.com/office/drawing/2014/main" id="{7C0B555B-5C44-4CFF-81AC-452BFF3BA78D}"/>
                </a:ext>
              </a:extLst>
            </p:cNvPr>
            <p:cNvSpPr/>
            <p:nvPr/>
          </p:nvSpPr>
          <p:spPr>
            <a:xfrm>
              <a:off x="4111382" y="5956955"/>
              <a:ext cx="3545566" cy="758952"/>
            </a:xfrm>
            <a:prstGeom prst="roundRect">
              <a:avLst/>
            </a:prstGeom>
            <a:solidFill>
              <a:srgbClr val="DED5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多示例学习</a:t>
              </a:r>
              <a:endParaRPr lang="en-US" sz="2800" b="1" dirty="0">
                <a:solidFill>
                  <a:schemeClr val="tx1"/>
                </a:solidFill>
                <a:latin typeface="楷体" panose="02010609060101010101" pitchFamily="49" charset="-122"/>
                <a:ea typeface="楷体" panose="02010609060101010101" pitchFamily="49" charset="-122"/>
              </a:endParaRPr>
            </a:p>
          </p:txBody>
        </p:sp>
        <p:sp>
          <p:nvSpPr>
            <p:cNvPr id="32" name="圆角矩形 19">
              <a:extLst>
                <a:ext uri="{FF2B5EF4-FFF2-40B4-BE49-F238E27FC236}">
                  <a16:creationId xmlns:a16="http://schemas.microsoft.com/office/drawing/2014/main" id="{A1496653-4220-48E3-893D-6F387E460317}"/>
                </a:ext>
              </a:extLst>
            </p:cNvPr>
            <p:cNvSpPr/>
            <p:nvPr/>
          </p:nvSpPr>
          <p:spPr>
            <a:xfrm>
              <a:off x="4111382" y="4976826"/>
              <a:ext cx="3545568" cy="758952"/>
            </a:xfrm>
            <a:prstGeom prst="roundRect">
              <a:avLst/>
            </a:prstGeom>
            <a:solidFill>
              <a:srgbClr val="DED5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自监督学习</a:t>
              </a:r>
              <a:endParaRPr lang="en-US" sz="2800" b="1" dirty="0">
                <a:solidFill>
                  <a:schemeClr val="tx1"/>
                </a:solidFill>
                <a:latin typeface="楷体" panose="02010609060101010101" pitchFamily="49" charset="-122"/>
                <a:ea typeface="楷体" panose="02010609060101010101" pitchFamily="49" charset="-122"/>
              </a:endParaRPr>
            </a:p>
          </p:txBody>
        </p:sp>
        <p:cxnSp>
          <p:nvCxnSpPr>
            <p:cNvPr id="43" name="直接箭头连接符 42">
              <a:extLst>
                <a:ext uri="{FF2B5EF4-FFF2-40B4-BE49-F238E27FC236}">
                  <a16:creationId xmlns:a16="http://schemas.microsoft.com/office/drawing/2014/main" id="{A427927E-B0E0-4837-984D-BBECADA2FC0D}"/>
                </a:ext>
              </a:extLst>
            </p:cNvPr>
            <p:cNvCxnSpPr/>
            <p:nvPr/>
          </p:nvCxnSpPr>
          <p:spPr>
            <a:xfrm>
              <a:off x="3245762" y="5356541"/>
              <a:ext cx="861078" cy="3730"/>
            </a:xfrm>
            <a:prstGeom prst="straightConnector1">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3A7075A6-B04E-4391-849A-1F03B977B118}"/>
                </a:ext>
              </a:extLst>
            </p:cNvPr>
            <p:cNvGrpSpPr/>
            <p:nvPr/>
          </p:nvGrpSpPr>
          <p:grpSpPr>
            <a:xfrm>
              <a:off x="8023076" y="904001"/>
              <a:ext cx="3807292" cy="1072797"/>
              <a:chOff x="8023076" y="980201"/>
              <a:chExt cx="3807292" cy="1072797"/>
            </a:xfrm>
          </p:grpSpPr>
          <p:sp>
            <p:nvSpPr>
              <p:cNvPr id="18" name="圆角矩形 17"/>
              <p:cNvSpPr/>
              <p:nvPr/>
            </p:nvSpPr>
            <p:spPr>
              <a:xfrm>
                <a:off x="8843793" y="980201"/>
                <a:ext cx="2986575" cy="470722"/>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分类</a:t>
                </a:r>
                <a:endParaRPr lang="en-US" sz="2800" b="1" dirty="0">
                  <a:solidFill>
                    <a:schemeClr val="tx1"/>
                  </a:solidFill>
                  <a:latin typeface="楷体" panose="02010609060101010101" pitchFamily="49" charset="-122"/>
                  <a:ea typeface="楷体" panose="02010609060101010101" pitchFamily="49" charset="-122"/>
                </a:endParaRPr>
              </a:p>
            </p:txBody>
          </p:sp>
          <p:sp>
            <p:nvSpPr>
              <p:cNvPr id="28" name="圆角矩形 27"/>
              <p:cNvSpPr/>
              <p:nvPr/>
            </p:nvSpPr>
            <p:spPr>
              <a:xfrm>
                <a:off x="8843793" y="1577510"/>
                <a:ext cx="2986575" cy="475488"/>
              </a:xfrm>
              <a:prstGeom prst="roundRect">
                <a:avLst/>
              </a:prstGeom>
              <a:solidFill>
                <a:srgbClr val="C6D9FF"/>
              </a:solid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b="1" dirty="0">
                    <a:solidFill>
                      <a:schemeClr val="tx1"/>
                    </a:solidFill>
                    <a:latin typeface="楷体" panose="02010609060101010101" pitchFamily="49" charset="-122"/>
                    <a:ea typeface="楷体" panose="02010609060101010101" pitchFamily="49" charset="-122"/>
                  </a:rPr>
                  <a:t>回归</a:t>
                </a:r>
                <a:endParaRPr lang="en-US" sz="2800" b="1" dirty="0">
                  <a:solidFill>
                    <a:schemeClr val="tx1"/>
                  </a:solidFill>
                  <a:latin typeface="楷体" panose="02010609060101010101" pitchFamily="49" charset="-122"/>
                  <a:ea typeface="楷体" panose="02010609060101010101" pitchFamily="49" charset="-122"/>
                </a:endParaRPr>
              </a:p>
            </p:txBody>
          </p:sp>
          <p:grpSp>
            <p:nvGrpSpPr>
              <p:cNvPr id="78" name="组合 77">
                <a:extLst>
                  <a:ext uri="{FF2B5EF4-FFF2-40B4-BE49-F238E27FC236}">
                    <a16:creationId xmlns:a16="http://schemas.microsoft.com/office/drawing/2014/main" id="{6650BB95-1DE0-4BD8-9A08-68D47723276D}"/>
                  </a:ext>
                </a:extLst>
              </p:cNvPr>
              <p:cNvGrpSpPr/>
              <p:nvPr/>
            </p:nvGrpSpPr>
            <p:grpSpPr>
              <a:xfrm>
                <a:off x="8023076" y="1205730"/>
                <a:ext cx="820717" cy="609524"/>
                <a:chOff x="8023076" y="1205730"/>
                <a:chExt cx="820717" cy="609524"/>
              </a:xfrm>
            </p:grpSpPr>
            <p:cxnSp>
              <p:nvCxnSpPr>
                <p:cNvPr id="58" name="直接箭头连接符 57">
                  <a:extLst>
                    <a:ext uri="{FF2B5EF4-FFF2-40B4-BE49-F238E27FC236}">
                      <a16:creationId xmlns:a16="http://schemas.microsoft.com/office/drawing/2014/main" id="{F6B9257F-E1E2-4D4F-9388-76D6461D3B7F}"/>
                    </a:ext>
                  </a:extLst>
                </p:cNvPr>
                <p:cNvCxnSpPr>
                  <a:cxnSpLocks/>
                  <a:endCxn id="18" idx="1"/>
                </p:cNvCxnSpPr>
                <p:nvPr/>
              </p:nvCxnSpPr>
              <p:spPr>
                <a:xfrm>
                  <a:off x="8023076" y="1215562"/>
                  <a:ext cx="820717" cy="0"/>
                </a:xfrm>
                <a:prstGeom prst="straightConnector1">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F9FE2B1-B0E3-4358-B3E4-EB394BAED0F8}"/>
                    </a:ext>
                  </a:extLst>
                </p:cNvPr>
                <p:cNvCxnSpPr>
                  <a:cxnSpLocks/>
                </p:cNvCxnSpPr>
                <p:nvPr/>
              </p:nvCxnSpPr>
              <p:spPr>
                <a:xfrm>
                  <a:off x="8042127" y="1205730"/>
                  <a:ext cx="1" cy="599692"/>
                </a:xfrm>
                <a:prstGeom prst="line">
                  <a:avLst/>
                </a:prstGeom>
                <a:ln w="38100">
                  <a:solidFill>
                    <a:srgbClr val="002060"/>
                  </a:solidFill>
                  <a:headEnd w="lg" len="lg"/>
                  <a:tailEnd type="non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800C8D3-4143-4CB8-9C04-C96796AEE68B}"/>
                    </a:ext>
                  </a:extLst>
                </p:cNvPr>
                <p:cNvCxnSpPr>
                  <a:cxnSpLocks/>
                </p:cNvCxnSpPr>
                <p:nvPr/>
              </p:nvCxnSpPr>
              <p:spPr>
                <a:xfrm>
                  <a:off x="8023076" y="1815254"/>
                  <a:ext cx="820717" cy="0"/>
                </a:xfrm>
                <a:prstGeom prst="straightConnector1">
                  <a:avLst/>
                </a:prstGeom>
                <a:ln w="38100">
                  <a:solidFill>
                    <a:srgbClr val="002060"/>
                  </a:solidFill>
                  <a:headEnd w="lg" len="lg"/>
                  <a:tailEnd type="triangle" w="med" len="lg"/>
                </a:ln>
              </p:spPr>
              <p:style>
                <a:lnRef idx="1">
                  <a:schemeClr val="accent1"/>
                </a:lnRef>
                <a:fillRef idx="0">
                  <a:schemeClr val="accent1"/>
                </a:fillRef>
                <a:effectRef idx="0">
                  <a:schemeClr val="accent1"/>
                </a:effectRef>
                <a:fontRef idx="minor">
                  <a:schemeClr val="tx1"/>
                </a:fontRef>
              </p:style>
            </p:cxnSp>
          </p:grpSp>
        </p:grpSp>
        <p:cxnSp>
          <p:nvCxnSpPr>
            <p:cNvPr id="77" name="直接连接符 76">
              <a:extLst>
                <a:ext uri="{FF2B5EF4-FFF2-40B4-BE49-F238E27FC236}">
                  <a16:creationId xmlns:a16="http://schemas.microsoft.com/office/drawing/2014/main" id="{8992EE6C-8D97-42FE-98AF-86331F4D24A4}"/>
                </a:ext>
              </a:extLst>
            </p:cNvPr>
            <p:cNvCxnSpPr>
              <a:cxnSpLocks/>
            </p:cNvCxnSpPr>
            <p:nvPr/>
          </p:nvCxnSpPr>
          <p:spPr>
            <a:xfrm flipH="1">
              <a:off x="7656948" y="1445284"/>
              <a:ext cx="385179" cy="0"/>
            </a:xfrm>
            <a:prstGeom prst="line">
              <a:avLst/>
            </a:prstGeom>
            <a:ln w="38100">
              <a:solidFill>
                <a:srgbClr val="002060"/>
              </a:solidFill>
              <a:headEnd w="lg" len="lg"/>
              <a:tailEnd type="none" w="med" len="lg"/>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1A4CAAA-18B6-4251-BDB9-652B56000882}"/>
                </a:ext>
              </a:extLst>
            </p:cNvPr>
            <p:cNvCxnSpPr>
              <a:cxnSpLocks/>
            </p:cNvCxnSpPr>
            <p:nvPr/>
          </p:nvCxnSpPr>
          <p:spPr>
            <a:xfrm flipH="1">
              <a:off x="2863705" y="3957433"/>
              <a:ext cx="385179" cy="0"/>
            </a:xfrm>
            <a:prstGeom prst="line">
              <a:avLst/>
            </a:prstGeom>
            <a:ln w="38100">
              <a:solidFill>
                <a:srgbClr val="002060"/>
              </a:solidFill>
              <a:headEnd w="lg" len="lg"/>
              <a:tailEnd type="none" w="med" len="lg"/>
            </a:ln>
          </p:spPr>
          <p:style>
            <a:lnRef idx="1">
              <a:schemeClr val="accent1"/>
            </a:lnRef>
            <a:fillRef idx="0">
              <a:schemeClr val="accent1"/>
            </a:fillRef>
            <a:effectRef idx="0">
              <a:schemeClr val="accent1"/>
            </a:effectRef>
            <a:fontRef idx="minor">
              <a:schemeClr val="tx1"/>
            </a:fontRef>
          </p:style>
        </p:cxnSp>
      </p:grpSp>
      <p:cxnSp>
        <p:nvCxnSpPr>
          <p:cNvPr id="29" name="直接连接符 28">
            <a:extLst>
              <a:ext uri="{FF2B5EF4-FFF2-40B4-BE49-F238E27FC236}">
                <a16:creationId xmlns:a16="http://schemas.microsoft.com/office/drawing/2014/main" id="{B5276D88-B050-4178-9C42-705648E00A5E}"/>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155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002521-0B5D-4F2C-9CB2-713D398AFB68}"/>
              </a:ext>
            </a:extLst>
          </p:cNvPr>
          <p:cNvSpPr txBox="1"/>
          <p:nvPr/>
        </p:nvSpPr>
        <p:spPr>
          <a:xfrm>
            <a:off x="163628" y="89578"/>
            <a:ext cx="12192000" cy="670952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ea typeface="微软雅黑" panose="020B0503020204020204" pitchFamily="34" charset="-122"/>
              </a:rPr>
              <a:t>有监督学习</a:t>
            </a:r>
            <a:endParaRPr lang="en-US" altLang="zh-CN" sz="2400" b="1" dirty="0">
              <a:ea typeface="微软雅黑" panose="020B0503020204020204" pitchFamily="34" charset="-122"/>
            </a:endParaRPr>
          </a:p>
          <a:p>
            <a:pPr marL="800100" lvl="1"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数据有标签。分类问题标签离散；回归问题标签连续。</a:t>
            </a:r>
            <a:endParaRPr lang="en-US" altLang="zh-CN" sz="2400" dirty="0">
              <a:latin typeface="楷体" panose="02010609060101010101" pitchFamily="49" charset="-122"/>
              <a:ea typeface="楷体" panose="02010609060101010101" pitchFamily="49"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例如收入预测，年龄预测，人脸预测，贷款预测。</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无监督学习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数据无标签，主要用于数据聚类。</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半监督学习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只有少部分数据有标签，大部分数据无标签。</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强化学习</a:t>
            </a:r>
            <a:endParaRPr lang="en-US" altLang="zh-CN" sz="2400" b="1" dirty="0">
              <a:ea typeface="微软雅黑" panose="020B0503020204020204" pitchFamily="34" charset="-122"/>
            </a:endParaRPr>
          </a:p>
          <a:p>
            <a:pPr marL="800100" lvl="1"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环境、动作、奖励。</a:t>
            </a:r>
            <a:r>
              <a:rPr lang="en-US" altLang="zh-CN" sz="2400" dirty="0">
                <a:latin typeface="楷体" panose="02010609060101010101" pitchFamily="49" charset="-122"/>
                <a:ea typeface="楷体" panose="02010609060101010101" pitchFamily="49" charset="-122"/>
              </a:rPr>
              <a:t> </a:t>
            </a:r>
          </a:p>
          <a:p>
            <a:pPr marL="800100" lvl="1"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在给定环境中，算法每执行一次动作都会得到一个奖励。</a:t>
            </a:r>
            <a:endParaRPr lang="en-US" altLang="zh-CN" sz="2400" dirty="0">
              <a:latin typeface="楷体" panose="02010609060101010101" pitchFamily="49" charset="-122"/>
              <a:ea typeface="楷体" panose="02010609060101010101" pitchFamily="49"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一个动作的奖励可能会有延迟。典型例子为下棋。</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自监督学习</a:t>
            </a:r>
            <a:endParaRPr lang="en-US" altLang="zh-CN" sz="2400" b="1" dirty="0">
              <a:ea typeface="微软雅黑" panose="020B0503020204020204" pitchFamily="34" charset="-122"/>
            </a:endParaRPr>
          </a:p>
          <a:p>
            <a:pPr marL="800100" lvl="1" indent="-342900" fontAlgn="base">
              <a:spcAft>
                <a:spcPts val="12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将自监督学习问题转换为有监督学习问题，并加以解决</a:t>
            </a:r>
            <a:r>
              <a:rPr lang="zh-CN" altLang="en-US" sz="2400" dirty="0">
                <a:latin typeface="+mj-lt"/>
                <a:ea typeface="微软雅黑" panose="020B0503020204020204" pitchFamily="34" charset="-122"/>
              </a:rPr>
              <a:t>。</a:t>
            </a:r>
            <a:endParaRPr lang="en-US" altLang="zh-CN" sz="2400" dirty="0">
              <a:latin typeface="+mj-lt"/>
              <a:ea typeface="微软雅黑" panose="020B0503020204020204" pitchFamily="34" charset="-122"/>
            </a:endParaRPr>
          </a:p>
          <a:p>
            <a:pPr marL="285750" indent="-285750">
              <a:buFont typeface="Arial" panose="020B0604020202020204" pitchFamily="34" charset="0"/>
              <a:buChar char="•"/>
            </a:pPr>
            <a:r>
              <a:rPr lang="zh-CN" altLang="en-US" sz="2400" b="1" dirty="0">
                <a:ea typeface="微软雅黑" panose="020B0503020204020204" pitchFamily="34" charset="-122"/>
              </a:rPr>
              <a:t>多示例学习</a:t>
            </a:r>
            <a:endParaRPr lang="en-US" altLang="zh-CN" sz="2400" b="1" dirty="0">
              <a:ea typeface="微软雅黑" panose="020B0503020204020204" pitchFamily="34" charset="-122"/>
            </a:endParaRPr>
          </a:p>
          <a:p>
            <a:pPr marL="800100" lvl="1"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单个数据样本无标签，但是一组数据样本有一个标签。</a:t>
            </a:r>
          </a:p>
        </p:txBody>
      </p:sp>
    </p:spTree>
    <p:extLst>
      <p:ext uri="{BB962C8B-B14F-4D97-AF65-F5344CB8AC3E}">
        <p14:creationId xmlns:p14="http://schemas.microsoft.com/office/powerpoint/2010/main" val="412191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9911" y="133938"/>
            <a:ext cx="7613584" cy="584775"/>
          </a:xfrm>
          <a:prstGeom prst="rect">
            <a:avLst/>
          </a:prstGeom>
          <a:noFill/>
        </p:spPr>
        <p:txBody>
          <a:bodyPr wrap="square" rtlCol="0">
            <a:spAutoFit/>
          </a:bodyPr>
          <a:lstStyle/>
          <a:p>
            <a:r>
              <a:rPr lang="zh-CN" altLang="en-US" sz="3200" b="1" dirty="0">
                <a:solidFill>
                  <a:srgbClr val="0A05DF"/>
                </a:solidFill>
                <a:ea typeface="微软雅黑" panose="020B0503020204020204" pitchFamily="34" charset="-122"/>
              </a:rPr>
              <a:t>课程概述</a:t>
            </a:r>
            <a:endParaRPr lang="en-US" altLang="zh-CN" sz="3200" b="1" dirty="0">
              <a:solidFill>
                <a:srgbClr val="0A05DF"/>
              </a:solidFill>
              <a:ea typeface="微软雅黑" panose="020B0503020204020204" pitchFamily="34" charset="-122"/>
            </a:endParaRPr>
          </a:p>
        </p:txBody>
      </p:sp>
      <p:sp>
        <p:nvSpPr>
          <p:cNvPr id="2" name="文本框 1"/>
          <p:cNvSpPr txBox="1"/>
          <p:nvPr/>
        </p:nvSpPr>
        <p:spPr>
          <a:xfrm>
            <a:off x="359911" y="1213930"/>
            <a:ext cx="11301490" cy="4247317"/>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400" dirty="0">
                <a:ea typeface="微软雅黑" panose="020B0503020204020204" pitchFamily="34" charset="-122"/>
              </a:rPr>
              <a:t>介绍机器学习领域基本概念、常用方法、经典算法</a:t>
            </a:r>
            <a:endParaRPr lang="en-US" altLang="zh-CN" sz="2400" dirty="0">
              <a:ea typeface="微软雅黑" panose="020B0503020204020204" pitchFamily="34" charset="-122"/>
            </a:endParaRPr>
          </a:p>
          <a:p>
            <a:pPr marL="800100" lvl="1" indent="-342900">
              <a:spcBef>
                <a:spcPts val="1200"/>
              </a:spcBef>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机器学习基本概念，机器学习项目基本流程</a:t>
            </a:r>
            <a:endParaRPr lang="en-US" altLang="zh-CN" sz="2400" dirty="0">
              <a:latin typeface="楷体" panose="02010609060101010101" pitchFamily="49" charset="-122"/>
              <a:ea typeface="楷体" panose="02010609060101010101" pitchFamily="49" charset="-122"/>
            </a:endParaRPr>
          </a:p>
          <a:p>
            <a:pPr marL="800100" lvl="1" indent="-342900">
              <a:spcBef>
                <a:spcPts val="1200"/>
              </a:spcBef>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常见的机器学习算法</a:t>
            </a:r>
            <a:endParaRPr lang="en-US" altLang="zh-CN" sz="2400" dirty="0">
              <a:latin typeface="楷体" panose="02010609060101010101" pitchFamily="49" charset="-122"/>
              <a:ea typeface="楷体" panose="02010609060101010101" pitchFamily="49" charset="-122"/>
            </a:endParaRPr>
          </a:p>
          <a:p>
            <a:pPr marL="342900" indent="-342900">
              <a:spcBef>
                <a:spcPts val="1200"/>
              </a:spcBef>
              <a:buFont typeface="Arial" panose="020B0604020202020204" pitchFamily="34" charset="0"/>
              <a:buChar char="•"/>
            </a:pPr>
            <a:r>
              <a:rPr lang="zh-CN" altLang="en-US" sz="2400" dirty="0">
                <a:ea typeface="微软雅黑" panose="020B0503020204020204" pitchFamily="34" charset="-122"/>
              </a:rPr>
              <a:t>面向研究生和高年级本科生</a:t>
            </a:r>
            <a:endParaRPr lang="en-US" altLang="zh-CN" sz="2400" dirty="0">
              <a:ea typeface="微软雅黑" panose="020B0503020204020204" pitchFamily="34" charset="-122"/>
            </a:endParaRPr>
          </a:p>
          <a:p>
            <a:pPr marL="800100" lvl="1" indent="-342900">
              <a:spcBef>
                <a:spcPts val="1200"/>
              </a:spcBef>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涉及多维微积分、概率、线性代数、优化等知识</a:t>
            </a:r>
            <a:endParaRPr lang="en-US" altLang="zh-CN" sz="2400" dirty="0">
              <a:latin typeface="楷体" panose="02010609060101010101" pitchFamily="49" charset="-122"/>
              <a:ea typeface="楷体" panose="02010609060101010101" pitchFamily="49" charset="-122"/>
            </a:endParaRPr>
          </a:p>
          <a:p>
            <a:pPr marL="342900" indent="-342900">
              <a:spcBef>
                <a:spcPts val="1200"/>
              </a:spcBef>
              <a:buFont typeface="Arial" panose="020B0604020202020204" pitchFamily="34" charset="0"/>
              <a:buChar char="•"/>
            </a:pPr>
            <a:r>
              <a:rPr lang="zh-CN" altLang="en-US" sz="2400" dirty="0">
                <a:ea typeface="微软雅黑" panose="020B0503020204020204" pitchFamily="34" charset="-122"/>
              </a:rPr>
              <a:t>编程实现算法</a:t>
            </a:r>
            <a:endParaRPr lang="en-US" altLang="zh-CN" sz="2400" dirty="0">
              <a:ea typeface="微软雅黑" panose="020B0503020204020204" pitchFamily="34" charset="-122"/>
            </a:endParaRPr>
          </a:p>
          <a:p>
            <a:pPr marL="800100" lvl="1" indent="-342900">
              <a:spcBef>
                <a:spcPts val="1200"/>
              </a:spcBef>
              <a:buFont typeface="Arial" panose="020B0604020202020204" pitchFamily="34" charset="0"/>
              <a:buChar char="•"/>
            </a:pPr>
            <a:r>
              <a:rPr lang="en-US" altLang="zh-CN" sz="2400" dirty="0">
                <a:ea typeface="微软雅黑" panose="020B0503020204020204" pitchFamily="34" charset="-122"/>
              </a:rPr>
              <a:t>Python (</a:t>
            </a:r>
            <a:r>
              <a:rPr lang="en-US" altLang="zh-CN" sz="2400" dirty="0" err="1">
                <a:ea typeface="微软雅黑" panose="020B0503020204020204" pitchFamily="34" charset="-122"/>
              </a:rPr>
              <a:t>numpy</a:t>
            </a:r>
            <a:r>
              <a:rPr lang="en-US" altLang="zh-CN" sz="2400" dirty="0">
                <a:ea typeface="微软雅黑" panose="020B0503020204020204" pitchFamily="34" charset="-122"/>
              </a:rPr>
              <a:t>, matplotlib, </a:t>
            </a:r>
            <a:r>
              <a:rPr lang="en-US" altLang="zh-CN" sz="2400" dirty="0" err="1">
                <a:ea typeface="微软雅黑" panose="020B0503020204020204" pitchFamily="34" charset="-122"/>
              </a:rPr>
              <a:t>sklearn</a:t>
            </a:r>
            <a:r>
              <a:rPr lang="en-US" altLang="zh-CN" sz="2400" dirty="0">
                <a:ea typeface="微软雅黑" panose="020B0503020204020204" pitchFamily="34" charset="-122"/>
              </a:rPr>
              <a:t>, pandas)</a:t>
            </a:r>
          </a:p>
          <a:p>
            <a:pPr marL="800100" lvl="1" indent="-342900">
              <a:spcBef>
                <a:spcPts val="1200"/>
              </a:spcBef>
              <a:buFont typeface="Arial" panose="020B0604020202020204" pitchFamily="34" charset="0"/>
              <a:buChar char="•"/>
            </a:pPr>
            <a:r>
              <a:rPr lang="en-US" altLang="zh-CN" sz="2400" dirty="0" err="1">
                <a:ea typeface="微软雅黑" panose="020B0503020204020204" pitchFamily="34" charset="-122"/>
              </a:rPr>
              <a:t>Pytorch</a:t>
            </a:r>
            <a:r>
              <a:rPr lang="en-US" altLang="zh-CN" sz="2400" dirty="0">
                <a:ea typeface="微软雅黑" panose="020B0503020204020204" pitchFamily="34" charset="-122"/>
              </a:rPr>
              <a:t>, </a:t>
            </a:r>
            <a:r>
              <a:rPr lang="en-US" altLang="zh-CN" sz="2400" dirty="0" err="1">
                <a:ea typeface="微软雅黑" panose="020B0503020204020204" pitchFamily="34" charset="-122"/>
              </a:rPr>
              <a:t>Tensorflow</a:t>
            </a:r>
            <a:r>
              <a:rPr lang="en-US" altLang="zh-CN" sz="2400" dirty="0">
                <a:ea typeface="微软雅黑" panose="020B0503020204020204" pitchFamily="34" charset="-122"/>
              </a:rPr>
              <a:t>, </a:t>
            </a:r>
            <a:r>
              <a:rPr lang="en-US" altLang="zh-CN" sz="2400" dirty="0" err="1">
                <a:ea typeface="微软雅黑" panose="020B0503020204020204" pitchFamily="34" charset="-122"/>
              </a:rPr>
              <a:t>Keras</a:t>
            </a:r>
            <a:r>
              <a:rPr lang="en-US" altLang="zh-CN" sz="2400" dirty="0">
                <a:ea typeface="微软雅黑" panose="020B0503020204020204" pitchFamily="34" charset="-122"/>
              </a:rPr>
              <a:t>, </a:t>
            </a:r>
            <a:r>
              <a:rPr lang="en-US" altLang="zh-CN" sz="2400" dirty="0" err="1">
                <a:ea typeface="微软雅黑" panose="020B0503020204020204" pitchFamily="34" charset="-122"/>
              </a:rPr>
              <a:t>Mindspore</a:t>
            </a:r>
            <a:r>
              <a:rPr lang="en-US" altLang="zh-CN" sz="2400" dirty="0">
                <a:ea typeface="微软雅黑" panose="020B0503020204020204" pitchFamily="34" charset="-122"/>
              </a:rPr>
              <a:t>, </a:t>
            </a:r>
            <a:r>
              <a:rPr lang="en-US" altLang="zh-CN" sz="2400" dirty="0" err="1">
                <a:ea typeface="微软雅黑" panose="020B0503020204020204" pitchFamily="34" charset="-122"/>
              </a:rPr>
              <a:t>PaddlePaddle</a:t>
            </a:r>
            <a:endParaRPr lang="en-US" altLang="zh-CN" sz="2400" dirty="0">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135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7EF17C8-867B-4685-BBE4-C6675F0315FC}"/>
              </a:ext>
            </a:extLst>
          </p:cNvPr>
          <p:cNvGrpSpPr/>
          <p:nvPr/>
        </p:nvGrpSpPr>
        <p:grpSpPr>
          <a:xfrm>
            <a:off x="6634601" y="2568456"/>
            <a:ext cx="1509720" cy="1335935"/>
            <a:chOff x="6967180" y="1895168"/>
            <a:chExt cx="1604192" cy="1419532"/>
          </a:xfrm>
          <a:solidFill>
            <a:srgbClr val="002060"/>
          </a:solidFill>
        </p:grpSpPr>
        <p:pic>
          <p:nvPicPr>
            <p:cNvPr id="24" name="图形 23" descr="单级齿轮">
              <a:extLst>
                <a:ext uri="{FF2B5EF4-FFF2-40B4-BE49-F238E27FC236}">
                  <a16:creationId xmlns:a16="http://schemas.microsoft.com/office/drawing/2014/main" id="{13509422-E37D-4857-A65B-61D12C719A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4104" y="1895168"/>
              <a:ext cx="914400" cy="914400"/>
            </a:xfrm>
            <a:prstGeom prst="rect">
              <a:avLst/>
            </a:prstGeom>
          </p:spPr>
        </p:pic>
        <p:pic>
          <p:nvPicPr>
            <p:cNvPr id="45" name="图形 44" descr="单级齿轮">
              <a:extLst>
                <a:ext uri="{FF2B5EF4-FFF2-40B4-BE49-F238E27FC236}">
                  <a16:creationId xmlns:a16="http://schemas.microsoft.com/office/drawing/2014/main" id="{8D74DDC1-5957-427F-8A63-42895A895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7180" y="2400300"/>
              <a:ext cx="914400" cy="914400"/>
            </a:xfrm>
            <a:prstGeom prst="rect">
              <a:avLst/>
            </a:prstGeom>
          </p:spPr>
        </p:pic>
        <p:pic>
          <p:nvPicPr>
            <p:cNvPr id="46" name="图形 45" descr="单级齿轮">
              <a:extLst>
                <a:ext uri="{FF2B5EF4-FFF2-40B4-BE49-F238E27FC236}">
                  <a16:creationId xmlns:a16="http://schemas.microsoft.com/office/drawing/2014/main" id="{3C2EAE24-38E4-4AAC-977C-87D704C6F5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397774">
              <a:off x="7656972" y="2400300"/>
              <a:ext cx="914400" cy="914400"/>
            </a:xfrm>
            <a:prstGeom prst="rect">
              <a:avLst/>
            </a:prstGeom>
          </p:spPr>
        </p:pic>
      </p:grpSp>
      <p:grpSp>
        <p:nvGrpSpPr>
          <p:cNvPr id="32" name="组合 31">
            <a:extLst>
              <a:ext uri="{FF2B5EF4-FFF2-40B4-BE49-F238E27FC236}">
                <a16:creationId xmlns:a16="http://schemas.microsoft.com/office/drawing/2014/main" id="{D2B08FD3-F3FB-4996-8294-749CC9F523BE}"/>
              </a:ext>
            </a:extLst>
          </p:cNvPr>
          <p:cNvGrpSpPr/>
          <p:nvPr/>
        </p:nvGrpSpPr>
        <p:grpSpPr>
          <a:xfrm>
            <a:off x="57384" y="1523401"/>
            <a:ext cx="5597372" cy="3370488"/>
            <a:chOff x="766201" y="489155"/>
            <a:chExt cx="5947632" cy="3581400"/>
          </a:xfrm>
        </p:grpSpPr>
        <p:sp>
          <p:nvSpPr>
            <p:cNvPr id="28" name="矩形: 圆角 27">
              <a:extLst>
                <a:ext uri="{FF2B5EF4-FFF2-40B4-BE49-F238E27FC236}">
                  <a16:creationId xmlns:a16="http://schemas.microsoft.com/office/drawing/2014/main" id="{038FF1F8-3D00-41F5-9EE4-8C0AF6D9973C}"/>
                </a:ext>
              </a:extLst>
            </p:cNvPr>
            <p:cNvSpPr/>
            <p:nvPr/>
          </p:nvSpPr>
          <p:spPr>
            <a:xfrm>
              <a:off x="766201" y="489155"/>
              <a:ext cx="5947632" cy="3581400"/>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1044" name="Picture 20" descr="Cat, Young Animal, Kitten, Gray Cat">
              <a:extLst>
                <a:ext uri="{FF2B5EF4-FFF2-40B4-BE49-F238E27FC236}">
                  <a16:creationId xmlns:a16="http://schemas.microsoft.com/office/drawing/2014/main" id="{68F53BDA-AF15-4FF8-B00B-2E054E5558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86" t="304" r="45220" b="-304"/>
            <a:stretch/>
          </p:blipFill>
          <p:spPr bwMode="auto">
            <a:xfrm>
              <a:off x="1526049" y="688873"/>
              <a:ext cx="922184" cy="1383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8" name="Picture 24" descr="Cat, Kitten, Pet, Kitty, Young Cat, Animal">
              <a:extLst>
                <a:ext uri="{FF2B5EF4-FFF2-40B4-BE49-F238E27FC236}">
                  <a16:creationId xmlns:a16="http://schemas.microsoft.com/office/drawing/2014/main" id="{995D41A7-61B2-435C-B471-77C5F75614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167" r="15167"/>
            <a:stretch/>
          </p:blipFill>
          <p:spPr bwMode="auto">
            <a:xfrm>
              <a:off x="2620298" y="688873"/>
              <a:ext cx="922184" cy="1383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0" name="Picture 26" descr="Cat, Pet, Licking, Animal, Tabby Cat, Domestic Cat">
              <a:extLst>
                <a:ext uri="{FF2B5EF4-FFF2-40B4-BE49-F238E27FC236}">
                  <a16:creationId xmlns:a16="http://schemas.microsoft.com/office/drawing/2014/main" id="{D0107760-9066-4A17-A909-09941218E0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1" r="44843"/>
            <a:stretch/>
          </p:blipFill>
          <p:spPr bwMode="auto">
            <a:xfrm>
              <a:off x="3963425" y="688873"/>
              <a:ext cx="922184" cy="1383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2" name="Picture 28" descr="Kitty, Playful, Flowers, Wildflowers, Grass, Meadow">
              <a:extLst>
                <a:ext uri="{FF2B5EF4-FFF2-40B4-BE49-F238E27FC236}">
                  <a16:creationId xmlns:a16="http://schemas.microsoft.com/office/drawing/2014/main" id="{4132B030-36A6-4DAF-BBF8-11DC94CDF2B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65" r="27465"/>
            <a:stretch/>
          </p:blipFill>
          <p:spPr bwMode="auto">
            <a:xfrm>
              <a:off x="5003597" y="688874"/>
              <a:ext cx="922184" cy="1383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4" name="Picture 30" descr="Dog, Pet, Canine, Animal, Fur, Snout, Ears, Mammal">
              <a:extLst>
                <a:ext uri="{FF2B5EF4-FFF2-40B4-BE49-F238E27FC236}">
                  <a16:creationId xmlns:a16="http://schemas.microsoft.com/office/drawing/2014/main" id="{360A36C0-AEA2-4F28-8ED0-06A6A0CEC61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778" r="27778"/>
            <a:stretch/>
          </p:blipFill>
          <p:spPr bwMode="auto">
            <a:xfrm>
              <a:off x="1526049" y="2376948"/>
              <a:ext cx="922184" cy="1383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6" name="Picture 32" descr="Husky, Dog, Pet, Malamute, Canine, Animal, Fur, Snout">
              <a:extLst>
                <a:ext uri="{FF2B5EF4-FFF2-40B4-BE49-F238E27FC236}">
                  <a16:creationId xmlns:a16="http://schemas.microsoft.com/office/drawing/2014/main" id="{B4C486BE-C71F-497F-8A04-937E29C2438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543" r="19543"/>
            <a:stretch/>
          </p:blipFill>
          <p:spPr bwMode="auto">
            <a:xfrm>
              <a:off x="2738285" y="2376948"/>
              <a:ext cx="922184" cy="1383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0" name="Picture 36" descr="Bulldog, Dog, Puppy, Pet, Black Dog, Animal, Young Dog">
              <a:extLst>
                <a:ext uri="{FF2B5EF4-FFF2-40B4-BE49-F238E27FC236}">
                  <a16:creationId xmlns:a16="http://schemas.microsoft.com/office/drawing/2014/main" id="{3FE62D65-6E44-454A-B98C-31B89CE32EE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7778" r="27778"/>
            <a:stretch/>
          </p:blipFill>
          <p:spPr bwMode="auto">
            <a:xfrm>
              <a:off x="3869609" y="2376947"/>
              <a:ext cx="922184" cy="13832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2" name="Picture 38" descr="Weimaraner, Puppy, Dog, Snout, Animal Portrait">
              <a:extLst>
                <a:ext uri="{FF2B5EF4-FFF2-40B4-BE49-F238E27FC236}">
                  <a16:creationId xmlns:a16="http://schemas.microsoft.com/office/drawing/2014/main" id="{E1D38179-D69D-4B88-AD27-8FEACAB941B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7778" r="27778"/>
            <a:stretch/>
          </p:blipFill>
          <p:spPr bwMode="auto">
            <a:xfrm>
              <a:off x="5000933" y="2376947"/>
              <a:ext cx="922185" cy="1383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08ACB953-3D0B-4984-8B4E-F9EDE01FC743}"/>
                </a:ext>
              </a:extLst>
            </p:cNvPr>
            <p:cNvSpPr txBox="1"/>
            <p:nvPr/>
          </p:nvSpPr>
          <p:spPr>
            <a:xfrm>
              <a:off x="872722" y="1362383"/>
              <a:ext cx="468751" cy="425147"/>
            </a:xfrm>
            <a:prstGeom prst="rect">
              <a:avLst/>
            </a:prstGeom>
            <a:noFill/>
          </p:spPr>
          <p:txBody>
            <a:bodyPr wrap="none" rtlCol="0">
              <a:spAutoFit/>
            </a:bodyPr>
            <a:lstStyle/>
            <a:p>
              <a:r>
                <a:rPr lang="zh-CN" altLang="en-US" sz="2000" dirty="0">
                  <a:ea typeface="微软雅黑" panose="020B0503020204020204" pitchFamily="34" charset="-122"/>
                </a:rPr>
                <a:t>猫</a:t>
              </a:r>
            </a:p>
          </p:txBody>
        </p:sp>
        <p:sp>
          <p:nvSpPr>
            <p:cNvPr id="49" name="文本框 48">
              <a:extLst>
                <a:ext uri="{FF2B5EF4-FFF2-40B4-BE49-F238E27FC236}">
                  <a16:creationId xmlns:a16="http://schemas.microsoft.com/office/drawing/2014/main" id="{BBAF0A4E-0F4B-445E-8533-AAC7AC44ED93}"/>
                </a:ext>
              </a:extLst>
            </p:cNvPr>
            <p:cNvSpPr txBox="1"/>
            <p:nvPr/>
          </p:nvSpPr>
          <p:spPr>
            <a:xfrm>
              <a:off x="872722" y="2915257"/>
              <a:ext cx="468751" cy="425147"/>
            </a:xfrm>
            <a:prstGeom prst="rect">
              <a:avLst/>
            </a:prstGeom>
            <a:noFill/>
          </p:spPr>
          <p:txBody>
            <a:bodyPr wrap="none" rtlCol="0">
              <a:spAutoFit/>
            </a:bodyPr>
            <a:lstStyle/>
            <a:p>
              <a:r>
                <a:rPr lang="zh-CN" altLang="en-US" sz="2000" dirty="0">
                  <a:ea typeface="微软雅黑" panose="020B0503020204020204" pitchFamily="34" charset="-122"/>
                </a:rPr>
                <a:t>狗</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4DFB637-DA0F-4339-83AE-2AAD427435DB}"/>
                    </a:ext>
                  </a:extLst>
                </p:cNvPr>
                <p:cNvSpPr txBox="1"/>
                <p:nvPr/>
              </p:nvSpPr>
              <p:spPr>
                <a:xfrm>
                  <a:off x="6141188" y="1408549"/>
                  <a:ext cx="516104" cy="29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zh-CN" altLang="en-US" i="1">
                            <a:latin typeface="Cambria Math" panose="02040503050406030204" pitchFamily="18" charset="0"/>
                          </a:rPr>
                          <m:t>⋯</m:t>
                        </m:r>
                      </m:oMath>
                    </m:oMathPara>
                  </a14:m>
                  <a:endParaRPr lang="zh-CN" altLang="en-US" dirty="0">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04DFB637-DA0F-4339-83AE-2AAD427435DB}"/>
                    </a:ext>
                  </a:extLst>
                </p:cNvPr>
                <p:cNvSpPr txBox="1">
                  <a:spLocks noRot="1" noChangeAspect="1" noMove="1" noResize="1" noEditPoints="1" noAdjustHandles="1" noChangeArrowheads="1" noChangeShapeType="1" noTextEdit="1"/>
                </p:cNvSpPr>
                <p:nvPr/>
              </p:nvSpPr>
              <p:spPr>
                <a:xfrm>
                  <a:off x="6141188" y="1408549"/>
                  <a:ext cx="516104" cy="294333"/>
                </a:xfrm>
                <a:prstGeom prst="rect">
                  <a:avLst/>
                </a:prstGeom>
                <a:blipFill>
                  <a:blip r:embed="rId12"/>
                  <a:stretch>
                    <a:fillRect l="-2500" r="-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3E864F6-6DE9-4C15-86F8-637150A6384F}"/>
                    </a:ext>
                  </a:extLst>
                </p:cNvPr>
                <p:cNvSpPr txBox="1"/>
                <p:nvPr/>
              </p:nvSpPr>
              <p:spPr>
                <a:xfrm>
                  <a:off x="6096000" y="2915257"/>
                  <a:ext cx="516104" cy="29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zh-CN" altLang="en-US" i="1">
                            <a:latin typeface="Cambria Math" panose="02040503050406030204" pitchFamily="18" charset="0"/>
                          </a:rPr>
                          <m:t>⋯</m:t>
                        </m:r>
                      </m:oMath>
                    </m:oMathPara>
                  </a14:m>
                  <a:endParaRPr lang="zh-CN" altLang="en-US" dirty="0">
                    <a:ea typeface="微软雅黑" panose="020B0503020204020204" pitchFamily="34" charset="-122"/>
                  </a:endParaRPr>
                </a:p>
              </p:txBody>
            </p:sp>
          </mc:Choice>
          <mc:Fallback xmlns="">
            <p:sp>
              <p:nvSpPr>
                <p:cNvPr id="52" name="文本框 51">
                  <a:extLst>
                    <a:ext uri="{FF2B5EF4-FFF2-40B4-BE49-F238E27FC236}">
                      <a16:creationId xmlns:a16="http://schemas.microsoft.com/office/drawing/2014/main" id="{83E864F6-6DE9-4C15-86F8-637150A6384F}"/>
                    </a:ext>
                  </a:extLst>
                </p:cNvPr>
                <p:cNvSpPr txBox="1">
                  <a:spLocks noRot="1" noChangeAspect="1" noMove="1" noResize="1" noEditPoints="1" noAdjustHandles="1" noChangeArrowheads="1" noChangeShapeType="1" noTextEdit="1"/>
                </p:cNvSpPr>
                <p:nvPr/>
              </p:nvSpPr>
              <p:spPr>
                <a:xfrm>
                  <a:off x="6096000" y="2915257"/>
                  <a:ext cx="516104" cy="294333"/>
                </a:xfrm>
                <a:prstGeom prst="rect">
                  <a:avLst/>
                </a:prstGeom>
                <a:blipFill>
                  <a:blip r:embed="rId13"/>
                  <a:stretch>
                    <a:fillRect l="-2500" r="-3750"/>
                  </a:stretch>
                </a:blipFill>
              </p:spPr>
              <p:txBody>
                <a:bodyPr/>
                <a:lstStyle/>
                <a:p>
                  <a:r>
                    <a:rPr lang="zh-CN" altLang="en-US">
                      <a:noFill/>
                    </a:rPr>
                    <a:t> </a:t>
                  </a:r>
                </a:p>
              </p:txBody>
            </p:sp>
          </mc:Fallback>
        </mc:AlternateContent>
      </p:grpSp>
      <p:cxnSp>
        <p:nvCxnSpPr>
          <p:cNvPr id="55" name="直接箭头连接符 54">
            <a:extLst>
              <a:ext uri="{FF2B5EF4-FFF2-40B4-BE49-F238E27FC236}">
                <a16:creationId xmlns:a16="http://schemas.microsoft.com/office/drawing/2014/main" id="{C533DAED-00CF-4AEF-AFFE-5DE092661799}"/>
              </a:ext>
            </a:extLst>
          </p:cNvPr>
          <p:cNvCxnSpPr>
            <a:cxnSpLocks/>
          </p:cNvCxnSpPr>
          <p:nvPr/>
        </p:nvCxnSpPr>
        <p:spPr>
          <a:xfrm>
            <a:off x="5760685" y="3429006"/>
            <a:ext cx="785495"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625CDCF-D747-4394-A2C8-9D9B41AA8096}"/>
              </a:ext>
            </a:extLst>
          </p:cNvPr>
          <p:cNvCxnSpPr>
            <a:cxnSpLocks/>
          </p:cNvCxnSpPr>
          <p:nvPr/>
        </p:nvCxnSpPr>
        <p:spPr>
          <a:xfrm>
            <a:off x="7361067" y="3904391"/>
            <a:ext cx="0" cy="98100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pic>
        <p:nvPicPr>
          <p:cNvPr id="38" name="图形 37" descr="机器人">
            <a:extLst>
              <a:ext uri="{FF2B5EF4-FFF2-40B4-BE49-F238E27FC236}">
                <a16:creationId xmlns:a16="http://schemas.microsoft.com/office/drawing/2014/main" id="{5061B714-92D7-4F71-8C89-85B46B3C218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01933" y="5043961"/>
            <a:ext cx="1341227" cy="1341226"/>
          </a:xfrm>
          <a:prstGeom prst="rect">
            <a:avLst/>
          </a:prstGeom>
        </p:spPr>
      </p:pic>
      <p:pic>
        <p:nvPicPr>
          <p:cNvPr id="1064" name="Picture 40" descr="Puppy, Dog, Pet, Cute, Brown Dog, Purebred, Dog Breed">
            <a:extLst>
              <a:ext uri="{FF2B5EF4-FFF2-40B4-BE49-F238E27FC236}">
                <a16:creationId xmlns:a16="http://schemas.microsoft.com/office/drawing/2014/main" id="{44612393-0A8E-4DAF-B610-BDD6AF87C2C7}"/>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114" r="33510"/>
          <a:stretch/>
        </p:blipFill>
        <p:spPr bwMode="auto">
          <a:xfrm>
            <a:off x="4858540" y="5083387"/>
            <a:ext cx="867868" cy="13018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6" name="直接箭头连接符 65">
            <a:extLst>
              <a:ext uri="{FF2B5EF4-FFF2-40B4-BE49-F238E27FC236}">
                <a16:creationId xmlns:a16="http://schemas.microsoft.com/office/drawing/2014/main" id="{A3BF73AD-09BB-45B1-8CB2-436D90D2075E}"/>
              </a:ext>
            </a:extLst>
          </p:cNvPr>
          <p:cNvCxnSpPr>
            <a:cxnSpLocks/>
          </p:cNvCxnSpPr>
          <p:nvPr/>
        </p:nvCxnSpPr>
        <p:spPr>
          <a:xfrm>
            <a:off x="5849106" y="5725118"/>
            <a:ext cx="785495"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18292495-CD20-47F9-A1E4-4278A582A5B2}"/>
              </a:ext>
            </a:extLst>
          </p:cNvPr>
          <p:cNvCxnSpPr>
            <a:cxnSpLocks/>
          </p:cNvCxnSpPr>
          <p:nvPr/>
        </p:nvCxnSpPr>
        <p:spPr>
          <a:xfrm>
            <a:off x="7927450" y="5734287"/>
            <a:ext cx="557789"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7AE42249-FBF8-4615-82FE-F2A5C426B4F0}"/>
              </a:ext>
            </a:extLst>
          </p:cNvPr>
          <p:cNvSpPr txBox="1"/>
          <p:nvPr/>
        </p:nvSpPr>
        <p:spPr>
          <a:xfrm>
            <a:off x="8496561" y="5534232"/>
            <a:ext cx="441146" cy="400110"/>
          </a:xfrm>
          <a:prstGeom prst="rect">
            <a:avLst/>
          </a:prstGeom>
          <a:noFill/>
        </p:spPr>
        <p:txBody>
          <a:bodyPr wrap="none" rtlCol="0">
            <a:spAutoFit/>
          </a:bodyPr>
          <a:lstStyle/>
          <a:p>
            <a:r>
              <a:rPr lang="zh-CN" altLang="en-US" sz="2000" dirty="0">
                <a:ea typeface="微软雅黑" panose="020B0503020204020204" pitchFamily="34" charset="-122"/>
              </a:rPr>
              <a:t>狗</a:t>
            </a:r>
          </a:p>
        </p:txBody>
      </p:sp>
      <p:sp>
        <p:nvSpPr>
          <p:cNvPr id="70" name="文本框 69">
            <a:extLst>
              <a:ext uri="{FF2B5EF4-FFF2-40B4-BE49-F238E27FC236}">
                <a16:creationId xmlns:a16="http://schemas.microsoft.com/office/drawing/2014/main" id="{6EBA6AA3-A633-4100-8AFC-8F7B297E7C25}"/>
              </a:ext>
            </a:extLst>
          </p:cNvPr>
          <p:cNvSpPr txBox="1"/>
          <p:nvPr/>
        </p:nvSpPr>
        <p:spPr>
          <a:xfrm>
            <a:off x="2211448" y="1167823"/>
            <a:ext cx="1217000" cy="400110"/>
          </a:xfrm>
          <a:prstGeom prst="rect">
            <a:avLst/>
          </a:prstGeom>
          <a:noFill/>
        </p:spPr>
        <p:txBody>
          <a:bodyPr wrap="none" rtlCol="0">
            <a:spAutoFit/>
          </a:bodyPr>
          <a:lstStyle/>
          <a:p>
            <a:r>
              <a:rPr lang="zh-CN" altLang="en-US" sz="2000" b="1" dirty="0">
                <a:ea typeface="微软雅黑" panose="020B0503020204020204" pitchFamily="34" charset="-122"/>
              </a:rPr>
              <a:t>训练数据</a:t>
            </a:r>
          </a:p>
        </p:txBody>
      </p:sp>
      <p:sp>
        <p:nvSpPr>
          <p:cNvPr id="71" name="文本框 70">
            <a:extLst>
              <a:ext uri="{FF2B5EF4-FFF2-40B4-BE49-F238E27FC236}">
                <a16:creationId xmlns:a16="http://schemas.microsoft.com/office/drawing/2014/main" id="{B8A32C37-9FEB-48BD-8153-BD345B60CA6D}"/>
              </a:ext>
            </a:extLst>
          </p:cNvPr>
          <p:cNvSpPr txBox="1"/>
          <p:nvPr/>
        </p:nvSpPr>
        <p:spPr>
          <a:xfrm>
            <a:off x="6023649" y="2238481"/>
            <a:ext cx="3023585" cy="400110"/>
          </a:xfrm>
          <a:prstGeom prst="rect">
            <a:avLst/>
          </a:prstGeom>
          <a:noFill/>
        </p:spPr>
        <p:txBody>
          <a:bodyPr wrap="none" rtlCol="0">
            <a:spAutoFit/>
          </a:bodyPr>
          <a:lstStyle/>
          <a:p>
            <a:r>
              <a:rPr lang="zh-CN" altLang="en-US" sz="2000" b="1" dirty="0">
                <a:ea typeface="微软雅黑" panose="020B0503020204020204" pitchFamily="34" charset="-122"/>
              </a:rPr>
              <a:t>训练一个有监督学习算法</a:t>
            </a:r>
          </a:p>
        </p:txBody>
      </p:sp>
      <p:sp>
        <p:nvSpPr>
          <p:cNvPr id="72" name="文本框 71">
            <a:extLst>
              <a:ext uri="{FF2B5EF4-FFF2-40B4-BE49-F238E27FC236}">
                <a16:creationId xmlns:a16="http://schemas.microsoft.com/office/drawing/2014/main" id="{2325EAF8-7FC4-4698-8E82-79DBE455EF66}"/>
              </a:ext>
            </a:extLst>
          </p:cNvPr>
          <p:cNvSpPr txBox="1"/>
          <p:nvPr/>
        </p:nvSpPr>
        <p:spPr>
          <a:xfrm>
            <a:off x="6853377" y="6335512"/>
            <a:ext cx="1733167" cy="400110"/>
          </a:xfrm>
          <a:prstGeom prst="rect">
            <a:avLst/>
          </a:prstGeom>
          <a:noFill/>
        </p:spPr>
        <p:txBody>
          <a:bodyPr wrap="none" rtlCol="0">
            <a:spAutoFit/>
          </a:bodyPr>
          <a:lstStyle/>
          <a:p>
            <a:r>
              <a:rPr lang="zh-CN" altLang="en-US" sz="2000" b="1" dirty="0">
                <a:ea typeface="微软雅黑" panose="020B0503020204020204" pitchFamily="34" charset="-122"/>
              </a:rPr>
              <a:t>机器学习模型</a:t>
            </a:r>
          </a:p>
        </p:txBody>
      </p:sp>
      <p:sp>
        <p:nvSpPr>
          <p:cNvPr id="79" name="文本框 78">
            <a:extLst>
              <a:ext uri="{FF2B5EF4-FFF2-40B4-BE49-F238E27FC236}">
                <a16:creationId xmlns:a16="http://schemas.microsoft.com/office/drawing/2014/main" id="{C807919C-1478-4B39-9691-19F4660E1D12}"/>
              </a:ext>
            </a:extLst>
          </p:cNvPr>
          <p:cNvSpPr txBox="1"/>
          <p:nvPr/>
        </p:nvSpPr>
        <p:spPr>
          <a:xfrm>
            <a:off x="320645" y="79435"/>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有监督学习</a:t>
            </a:r>
            <a:endParaRPr lang="en-US" altLang="zh-CN" sz="3200" b="1" dirty="0">
              <a:solidFill>
                <a:srgbClr val="0A0AE6"/>
              </a:solidFill>
              <a:ea typeface="微软雅黑" panose="020B0503020204020204" pitchFamily="34" charset="-122"/>
            </a:endParaRPr>
          </a:p>
        </p:txBody>
      </p:sp>
      <p:sp>
        <p:nvSpPr>
          <p:cNvPr id="80" name="矩形 79">
            <a:extLst>
              <a:ext uri="{FF2B5EF4-FFF2-40B4-BE49-F238E27FC236}">
                <a16:creationId xmlns:a16="http://schemas.microsoft.com/office/drawing/2014/main" id="{B903EBE5-6C1F-4A26-81C2-71F7AD1C468E}"/>
              </a:ext>
            </a:extLst>
          </p:cNvPr>
          <p:cNvSpPr/>
          <p:nvPr/>
        </p:nvSpPr>
        <p:spPr>
          <a:xfrm>
            <a:off x="78659" y="6414010"/>
            <a:ext cx="5492209" cy="369332"/>
          </a:xfrm>
          <a:prstGeom prst="rect">
            <a:avLst/>
          </a:prstGeom>
        </p:spPr>
        <p:txBody>
          <a:bodyPr wrap="none">
            <a:spAutoFit/>
          </a:bodyPr>
          <a:lstStyle/>
          <a:p>
            <a:r>
              <a:rPr lang="en-US" altLang="zh-CN" dirty="0">
                <a:ea typeface="微软雅黑" panose="020B0503020204020204" pitchFamily="34" charset="-122"/>
              </a:rPr>
              <a:t>Images for cats and dogs are from </a:t>
            </a:r>
            <a:r>
              <a:rPr lang="zh-CN" altLang="en-US" dirty="0">
                <a:ea typeface="微软雅黑" panose="020B0503020204020204" pitchFamily="34" charset="-122"/>
                <a:hlinkClick r:id="rId17"/>
              </a:rPr>
              <a:t>https://pixabay.com/</a:t>
            </a:r>
            <a:r>
              <a:rPr lang="en-US" altLang="zh-CN" dirty="0">
                <a:ea typeface="微软雅黑" panose="020B0503020204020204" pitchFamily="34" charset="-122"/>
              </a:rPr>
              <a:t>. </a:t>
            </a:r>
            <a:endParaRPr lang="zh-CN" altLang="en-US" dirty="0">
              <a:ea typeface="微软雅黑" panose="020B0503020204020204" pitchFamily="34" charset="-122"/>
            </a:endParaRPr>
          </a:p>
        </p:txBody>
      </p:sp>
      <p:cxnSp>
        <p:nvCxnSpPr>
          <p:cNvPr id="47" name="直接箭头连接符 46">
            <a:extLst>
              <a:ext uri="{FF2B5EF4-FFF2-40B4-BE49-F238E27FC236}">
                <a16:creationId xmlns:a16="http://schemas.microsoft.com/office/drawing/2014/main" id="{28FB5679-C280-4A6A-B4AC-23D59E6E444C}"/>
              </a:ext>
            </a:extLst>
          </p:cNvPr>
          <p:cNvCxnSpPr>
            <a:cxnSpLocks/>
          </p:cNvCxnSpPr>
          <p:nvPr/>
        </p:nvCxnSpPr>
        <p:spPr>
          <a:xfrm>
            <a:off x="8150781" y="3429006"/>
            <a:ext cx="1181314"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01E54AD0-0A6B-4B7E-9B50-1B4F06C7D4A5}"/>
              </a:ext>
            </a:extLst>
          </p:cNvPr>
          <p:cNvGrpSpPr/>
          <p:nvPr/>
        </p:nvGrpSpPr>
        <p:grpSpPr>
          <a:xfrm>
            <a:off x="9581043" y="1032194"/>
            <a:ext cx="2478554" cy="4814423"/>
            <a:chOff x="9197587" y="1032194"/>
            <a:chExt cx="2478554" cy="4814423"/>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B7EC80C-F31F-4D4A-9261-4E3AA68F133F}"/>
                    </a:ext>
                  </a:extLst>
                </p:cNvPr>
                <p:cNvSpPr txBox="1"/>
                <p:nvPr/>
              </p:nvSpPr>
              <p:spPr>
                <a:xfrm>
                  <a:off x="9589223" y="1289445"/>
                  <a:ext cx="2086918" cy="4401205"/>
                </a:xfrm>
                <a:prstGeom prst="rect">
                  <a:avLst/>
                </a:prstGeom>
                <a:noFill/>
              </p:spPr>
              <p:txBody>
                <a:bodyPr wrap="none" rtlCol="0">
                  <a:spAutoFit/>
                </a:bodyPr>
                <a:lstStyle/>
                <a:p>
                  <a14:m>
                    <m:oMath xmlns:m="http://schemas.openxmlformats.org/officeDocument/2006/math">
                      <m:r>
                        <a:rPr lang="en-US" altLang="zh-CN" sz="2000" i="1" smtClean="0">
                          <a:ln w="0"/>
                          <a:effectLst>
                            <a:outerShdw blurRad="38100" dist="19050" dir="2700000" algn="tl" rotWithShape="0">
                              <a:schemeClr val="dk1">
                                <a:alpha val="40000"/>
                              </a:schemeClr>
                            </a:outerShdw>
                          </a:effectLst>
                          <a:latin typeface="Cambria Math" panose="02040503050406030204" pitchFamily="18" charset="0"/>
                        </a:rPr>
                        <m:t>𝑓</m:t>
                      </m:r>
                    </m:oMath>
                  </a14:m>
                  <a:r>
                    <a:rPr lang="en-US" altLang="zh-CN" sz="2000" dirty="0"/>
                    <a:t>(                   ) = </a:t>
                  </a:r>
                  <a:r>
                    <a:rPr lang="zh-CN" altLang="en-US" sz="2000" dirty="0"/>
                    <a:t>猫</a:t>
                  </a:r>
                  <a:endParaRPr lang="en-US" altLang="zh-CN" sz="2000" dirty="0"/>
                </a:p>
                <a:p>
                  <a:endParaRPr lang="en-US" altLang="zh-CN" sz="2000" dirty="0"/>
                </a:p>
                <a:p>
                  <a:endParaRPr lang="en-US" altLang="zh-CN" sz="2000" dirty="0"/>
                </a:p>
                <a:p>
                  <a14:m>
                    <m:oMath xmlns:m="http://schemas.openxmlformats.org/officeDocument/2006/math">
                      <m:r>
                        <a:rPr lang="en-US" altLang="zh-CN" sz="2000" i="1">
                          <a:ln w="0"/>
                          <a:effectLst>
                            <a:outerShdw blurRad="38100" dist="19050" dir="2700000" algn="tl" rotWithShape="0">
                              <a:schemeClr val="dk1">
                                <a:alpha val="40000"/>
                              </a:schemeClr>
                            </a:outerShdw>
                          </a:effectLst>
                          <a:latin typeface="Cambria Math" panose="02040503050406030204" pitchFamily="18" charset="0"/>
                        </a:rPr>
                        <m:t>𝑓</m:t>
                      </m:r>
                    </m:oMath>
                  </a14:m>
                  <a:r>
                    <a:rPr lang="en-US" altLang="zh-CN" sz="2000" dirty="0"/>
                    <a:t>(                   ) = </a:t>
                  </a:r>
                  <a:r>
                    <a:rPr lang="zh-CN" altLang="en-US" sz="2000" dirty="0"/>
                    <a:t>狗</a:t>
                  </a:r>
                  <a:endParaRPr lang="en-US" altLang="zh-CN" sz="2000" dirty="0"/>
                </a:p>
                <a:p>
                  <a:endParaRPr lang="en-US" altLang="zh-CN" sz="2000" dirty="0"/>
                </a:p>
                <a:p>
                  <a:endParaRPr lang="en-US" altLang="zh-CN" sz="2000" dirty="0"/>
                </a:p>
                <a:p>
                  <a14:m>
                    <m:oMath xmlns:m="http://schemas.openxmlformats.org/officeDocument/2006/math">
                      <m:r>
                        <a:rPr lang="en-US" altLang="zh-CN" sz="2000" i="1">
                          <a:ln w="0"/>
                          <a:effectLst>
                            <a:outerShdw blurRad="38100" dist="19050" dir="2700000" algn="tl" rotWithShape="0">
                              <a:schemeClr val="dk1">
                                <a:alpha val="40000"/>
                              </a:schemeClr>
                            </a:outerShdw>
                          </a:effectLst>
                          <a:latin typeface="Cambria Math" panose="02040503050406030204" pitchFamily="18" charset="0"/>
                        </a:rPr>
                        <m:t>𝑓</m:t>
                      </m:r>
                    </m:oMath>
                  </a14:m>
                  <a:r>
                    <a:rPr lang="en-US" altLang="zh-CN" sz="2000" dirty="0"/>
                    <a:t>(                   ) = </a:t>
                  </a:r>
                  <a:r>
                    <a:rPr lang="zh-CN" altLang="en-US" sz="2000" dirty="0"/>
                    <a:t>猫</a:t>
                  </a:r>
                </a:p>
                <a:p>
                  <a:endParaRPr lang="en-US" altLang="zh-CN" sz="2000" dirty="0"/>
                </a:p>
                <a:p>
                  <a:r>
                    <a:rPr lang="en-US" altLang="zh-CN" sz="2000" dirty="0">
                      <a:ea typeface="Cambria Math" panose="020405030504060302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endParaRPr lang="en-US" altLang="zh-CN" sz="2000" dirty="0"/>
                </a:p>
                <a:p>
                  <a:endParaRPr lang="en-US" altLang="zh-CN" sz="2000" dirty="0"/>
                </a:p>
                <a:p>
                  <a14:m>
                    <m:oMath xmlns:m="http://schemas.openxmlformats.org/officeDocument/2006/math">
                      <m:r>
                        <a:rPr lang="en-US" altLang="zh-CN" sz="2000" i="1">
                          <a:ln w="0"/>
                          <a:effectLst>
                            <a:outerShdw blurRad="38100" dist="19050" dir="2700000" algn="tl" rotWithShape="0">
                              <a:schemeClr val="dk1">
                                <a:alpha val="40000"/>
                              </a:schemeClr>
                            </a:outerShdw>
                          </a:effectLst>
                          <a:latin typeface="Cambria Math" panose="02040503050406030204" pitchFamily="18" charset="0"/>
                        </a:rPr>
                        <m:t>𝑓</m:t>
                      </m:r>
                    </m:oMath>
                  </a14:m>
                  <a:r>
                    <a:rPr lang="en-US" altLang="zh-CN" sz="2000" dirty="0"/>
                    <a:t>(                   ) = </a:t>
                  </a:r>
                  <a:r>
                    <a:rPr lang="zh-CN" altLang="en-US" sz="2000" dirty="0"/>
                    <a:t>猫</a:t>
                  </a:r>
                </a:p>
                <a:p>
                  <a:endParaRPr lang="en-US" altLang="zh-CN" sz="2000" dirty="0"/>
                </a:p>
                <a:p>
                  <a:endParaRPr lang="en-US" altLang="zh-CN" sz="2000" dirty="0"/>
                </a:p>
                <a:p>
                  <a14:m>
                    <m:oMath xmlns:m="http://schemas.openxmlformats.org/officeDocument/2006/math">
                      <m:r>
                        <a:rPr lang="en-US" altLang="zh-CN" sz="2000" i="1">
                          <a:ln w="0"/>
                          <a:effectLst>
                            <a:outerShdw blurRad="38100" dist="19050" dir="2700000" algn="tl" rotWithShape="0">
                              <a:schemeClr val="dk1">
                                <a:alpha val="40000"/>
                              </a:schemeClr>
                            </a:outerShdw>
                          </a:effectLst>
                          <a:latin typeface="Cambria Math" panose="02040503050406030204" pitchFamily="18" charset="0"/>
                        </a:rPr>
                        <m:t>𝑓</m:t>
                      </m:r>
                    </m:oMath>
                  </a14:m>
                  <a:r>
                    <a:rPr lang="en-US" altLang="zh-CN" sz="2000" dirty="0"/>
                    <a:t>(                   ) = </a:t>
                  </a:r>
                  <a:r>
                    <a:rPr lang="zh-CN" altLang="en-US" sz="2000" dirty="0"/>
                    <a:t>狗</a:t>
                  </a:r>
                </a:p>
              </p:txBody>
            </p:sp>
          </mc:Choice>
          <mc:Fallback xmlns="">
            <p:sp>
              <p:nvSpPr>
                <p:cNvPr id="2" name="文本框 1">
                  <a:extLst>
                    <a:ext uri="{FF2B5EF4-FFF2-40B4-BE49-F238E27FC236}">
                      <a16:creationId xmlns:a16="http://schemas.microsoft.com/office/drawing/2014/main" id="{DB7EC80C-F31F-4D4A-9261-4E3AA68F133F}"/>
                    </a:ext>
                  </a:extLst>
                </p:cNvPr>
                <p:cNvSpPr txBox="1">
                  <a:spLocks noRot="1" noChangeAspect="1" noMove="1" noResize="1" noEditPoints="1" noAdjustHandles="1" noChangeArrowheads="1" noChangeShapeType="1" noTextEdit="1"/>
                </p:cNvSpPr>
                <p:nvPr/>
              </p:nvSpPr>
              <p:spPr>
                <a:xfrm>
                  <a:off x="9589223" y="1289445"/>
                  <a:ext cx="2086918" cy="4401205"/>
                </a:xfrm>
                <a:prstGeom prst="rect">
                  <a:avLst/>
                </a:prstGeom>
                <a:blipFill>
                  <a:blip r:embed="rId18"/>
                  <a:stretch>
                    <a:fillRect l="-1754" t="-1247" r="-2047" b="-1662"/>
                  </a:stretch>
                </a:blipFill>
              </p:spPr>
              <p:txBody>
                <a:bodyPr/>
                <a:lstStyle/>
                <a:p>
                  <a:r>
                    <a:rPr lang="zh-CN" altLang="en-US">
                      <a:noFill/>
                    </a:rPr>
                    <a:t> </a:t>
                  </a:r>
                </a:p>
              </p:txBody>
            </p:sp>
          </mc:Fallback>
        </mc:AlternateContent>
        <p:pic>
          <p:nvPicPr>
            <p:cNvPr id="40" name="Picture 20" descr="Cat, Young Animal, Kitten, Gray Cat">
              <a:extLst>
                <a:ext uri="{FF2B5EF4-FFF2-40B4-BE49-F238E27FC236}">
                  <a16:creationId xmlns:a16="http://schemas.microsoft.com/office/drawing/2014/main" id="{0D5E6346-7DA5-4C20-8233-39512B4BFA8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4086" t="304" r="45220" b="-304"/>
            <a:stretch/>
          </p:blipFill>
          <p:spPr bwMode="auto">
            <a:xfrm>
              <a:off x="10174523" y="1032194"/>
              <a:ext cx="539748" cy="80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30" descr="Dog, Pet, Canine, Animal, Fur, Snout, Ears, Mammal">
              <a:extLst>
                <a:ext uri="{FF2B5EF4-FFF2-40B4-BE49-F238E27FC236}">
                  <a16:creationId xmlns:a16="http://schemas.microsoft.com/office/drawing/2014/main" id="{2864141D-A162-4437-AAC2-AC700607FFCF}"/>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778" r="27778"/>
            <a:stretch/>
          </p:blipFill>
          <p:spPr bwMode="auto">
            <a:xfrm>
              <a:off x="10171727" y="2028494"/>
              <a:ext cx="542544" cy="813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26" descr="Cat, Pet, Licking, Animal, Tabby Cat, Domestic Cat">
              <a:extLst>
                <a:ext uri="{FF2B5EF4-FFF2-40B4-BE49-F238E27FC236}">
                  <a16:creationId xmlns:a16="http://schemas.microsoft.com/office/drawing/2014/main" id="{6B01E8BE-B4AA-493C-96A5-8ABADD137287}"/>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0781" r="44843"/>
            <a:stretch/>
          </p:blipFill>
          <p:spPr bwMode="auto">
            <a:xfrm>
              <a:off x="10176066" y="2883279"/>
              <a:ext cx="542544" cy="813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Picture 28" descr="Kitty, Playful, Flowers, Wildflowers, Grass, Meadow">
              <a:extLst>
                <a:ext uri="{FF2B5EF4-FFF2-40B4-BE49-F238E27FC236}">
                  <a16:creationId xmlns:a16="http://schemas.microsoft.com/office/drawing/2014/main" id="{C7AF1570-B33A-4FEC-BB80-FD56B59DC955}"/>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65" r="27465"/>
            <a:stretch/>
          </p:blipFill>
          <p:spPr bwMode="auto">
            <a:xfrm>
              <a:off x="10171727" y="4127560"/>
              <a:ext cx="542544" cy="813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4" name="Picture 32" descr="Husky, Dog, Pet, Malamute, Canine, Animal, Fur, Snout">
              <a:extLst>
                <a:ext uri="{FF2B5EF4-FFF2-40B4-BE49-F238E27FC236}">
                  <a16:creationId xmlns:a16="http://schemas.microsoft.com/office/drawing/2014/main" id="{2F8CFF9C-074C-4505-85F6-59B33F734B75}"/>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9543" r="19543"/>
            <a:stretch/>
          </p:blipFill>
          <p:spPr bwMode="auto">
            <a:xfrm>
              <a:off x="10171727" y="5032801"/>
              <a:ext cx="542544" cy="813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8" name="任意多边形: 形状 47">
              <a:extLst>
                <a:ext uri="{FF2B5EF4-FFF2-40B4-BE49-F238E27FC236}">
                  <a16:creationId xmlns:a16="http://schemas.microsoft.com/office/drawing/2014/main" id="{68F0AFB9-9F35-4627-814A-F2D8943FDA60}"/>
                </a:ext>
              </a:extLst>
            </p:cNvPr>
            <p:cNvSpPr/>
            <p:nvPr/>
          </p:nvSpPr>
          <p:spPr>
            <a:xfrm>
              <a:off x="9197587" y="1130226"/>
              <a:ext cx="482706" cy="4597548"/>
            </a:xfrm>
            <a:custGeom>
              <a:avLst/>
              <a:gdLst>
                <a:gd name="connsiteX0" fmla="*/ 152394 w 226143"/>
                <a:gd name="connsiteY0" fmla="*/ 0 h 914400"/>
                <a:gd name="connsiteX1" fmla="*/ 226143 w 226143"/>
                <a:gd name="connsiteY1" fmla="*/ 0 h 914400"/>
                <a:gd name="connsiteX2" fmla="*/ 226143 w 226143"/>
                <a:gd name="connsiteY2" fmla="*/ 914400 h 914400"/>
                <a:gd name="connsiteX3" fmla="*/ 152394 w 226143"/>
                <a:gd name="connsiteY3" fmla="*/ 914400 h 914400"/>
                <a:gd name="connsiteX4" fmla="*/ 76197 w 226143"/>
                <a:gd name="connsiteY4" fmla="*/ 838203 h 914400"/>
                <a:gd name="connsiteX5" fmla="*/ 76197 w 226143"/>
                <a:gd name="connsiteY5" fmla="*/ 533397 h 914400"/>
                <a:gd name="connsiteX6" fmla="*/ 0 w 226143"/>
                <a:gd name="connsiteY6" fmla="*/ 457200 h 914400"/>
                <a:gd name="connsiteX7" fmla="*/ 76197 w 226143"/>
                <a:gd name="connsiteY7" fmla="*/ 381003 h 914400"/>
                <a:gd name="connsiteX8" fmla="*/ 76197 w 226143"/>
                <a:gd name="connsiteY8" fmla="*/ 76197 h 914400"/>
                <a:gd name="connsiteX9" fmla="*/ 152394 w 226143"/>
                <a:gd name="connsiteY9" fmla="*/ 0 h 914400"/>
                <a:gd name="connsiteX0" fmla="*/ 226143 w 255871"/>
                <a:gd name="connsiteY0" fmla="*/ 0 h 914400"/>
                <a:gd name="connsiteX1" fmla="*/ 226143 w 255871"/>
                <a:gd name="connsiteY1" fmla="*/ 914400 h 914400"/>
                <a:gd name="connsiteX2" fmla="*/ 152394 w 255871"/>
                <a:gd name="connsiteY2" fmla="*/ 914400 h 914400"/>
                <a:gd name="connsiteX3" fmla="*/ 76197 w 255871"/>
                <a:gd name="connsiteY3" fmla="*/ 838203 h 914400"/>
                <a:gd name="connsiteX4" fmla="*/ 76197 w 255871"/>
                <a:gd name="connsiteY4" fmla="*/ 533397 h 914400"/>
                <a:gd name="connsiteX5" fmla="*/ 0 w 255871"/>
                <a:gd name="connsiteY5" fmla="*/ 457200 h 914400"/>
                <a:gd name="connsiteX6" fmla="*/ 76197 w 255871"/>
                <a:gd name="connsiteY6" fmla="*/ 381003 h 914400"/>
                <a:gd name="connsiteX7" fmla="*/ 76197 w 255871"/>
                <a:gd name="connsiteY7" fmla="*/ 76197 h 914400"/>
                <a:gd name="connsiteX8" fmla="*/ 152394 w 255871"/>
                <a:gd name="connsiteY8" fmla="*/ 0 h 914400"/>
                <a:gd name="connsiteX9" fmla="*/ 255871 w 255871"/>
                <a:gd name="connsiteY9" fmla="*/ 17345 h 914400"/>
                <a:gd name="connsiteX0" fmla="*/ 366793 w 366793"/>
                <a:gd name="connsiteY0" fmla="*/ 39167 h 914400"/>
                <a:gd name="connsiteX1" fmla="*/ 226143 w 366793"/>
                <a:gd name="connsiteY1" fmla="*/ 914400 h 914400"/>
                <a:gd name="connsiteX2" fmla="*/ 152394 w 366793"/>
                <a:gd name="connsiteY2" fmla="*/ 914400 h 914400"/>
                <a:gd name="connsiteX3" fmla="*/ 76197 w 366793"/>
                <a:gd name="connsiteY3" fmla="*/ 838203 h 914400"/>
                <a:gd name="connsiteX4" fmla="*/ 76197 w 366793"/>
                <a:gd name="connsiteY4" fmla="*/ 533397 h 914400"/>
                <a:gd name="connsiteX5" fmla="*/ 0 w 366793"/>
                <a:gd name="connsiteY5" fmla="*/ 457200 h 914400"/>
                <a:gd name="connsiteX6" fmla="*/ 76197 w 366793"/>
                <a:gd name="connsiteY6" fmla="*/ 381003 h 914400"/>
                <a:gd name="connsiteX7" fmla="*/ 76197 w 366793"/>
                <a:gd name="connsiteY7" fmla="*/ 76197 h 914400"/>
                <a:gd name="connsiteX8" fmla="*/ 152394 w 366793"/>
                <a:gd name="connsiteY8" fmla="*/ 0 h 914400"/>
                <a:gd name="connsiteX9" fmla="*/ 255871 w 366793"/>
                <a:gd name="connsiteY9" fmla="*/ 17345 h 914400"/>
                <a:gd name="connsiteX0" fmla="*/ 366793 w 366793"/>
                <a:gd name="connsiteY0" fmla="*/ 39167 h 914400"/>
                <a:gd name="connsiteX1" fmla="*/ 226143 w 366793"/>
                <a:gd name="connsiteY1" fmla="*/ 914400 h 914400"/>
                <a:gd name="connsiteX2" fmla="*/ 152394 w 366793"/>
                <a:gd name="connsiteY2" fmla="*/ 914400 h 914400"/>
                <a:gd name="connsiteX3" fmla="*/ 76197 w 366793"/>
                <a:gd name="connsiteY3" fmla="*/ 838203 h 914400"/>
                <a:gd name="connsiteX4" fmla="*/ 76197 w 366793"/>
                <a:gd name="connsiteY4" fmla="*/ 533397 h 914400"/>
                <a:gd name="connsiteX5" fmla="*/ 0 w 366793"/>
                <a:gd name="connsiteY5" fmla="*/ 457200 h 914400"/>
                <a:gd name="connsiteX6" fmla="*/ 76197 w 366793"/>
                <a:gd name="connsiteY6" fmla="*/ 381003 h 914400"/>
                <a:gd name="connsiteX7" fmla="*/ 76197 w 366793"/>
                <a:gd name="connsiteY7" fmla="*/ 76197 h 914400"/>
                <a:gd name="connsiteX8" fmla="*/ 152394 w 366793"/>
                <a:gd name="connsiteY8" fmla="*/ 0 h 914400"/>
                <a:gd name="connsiteX9" fmla="*/ 255871 w 366793"/>
                <a:gd name="connsiteY9" fmla="*/ 2424 h 914400"/>
                <a:gd name="connsiteX0" fmla="*/ 229299 w 255871"/>
                <a:gd name="connsiteY0" fmla="*/ 914379 h 914400"/>
                <a:gd name="connsiteX1" fmla="*/ 226143 w 255871"/>
                <a:gd name="connsiteY1" fmla="*/ 914400 h 914400"/>
                <a:gd name="connsiteX2" fmla="*/ 152394 w 255871"/>
                <a:gd name="connsiteY2" fmla="*/ 914400 h 914400"/>
                <a:gd name="connsiteX3" fmla="*/ 76197 w 255871"/>
                <a:gd name="connsiteY3" fmla="*/ 838203 h 914400"/>
                <a:gd name="connsiteX4" fmla="*/ 76197 w 255871"/>
                <a:gd name="connsiteY4" fmla="*/ 533397 h 914400"/>
                <a:gd name="connsiteX5" fmla="*/ 0 w 255871"/>
                <a:gd name="connsiteY5" fmla="*/ 457200 h 914400"/>
                <a:gd name="connsiteX6" fmla="*/ 76197 w 255871"/>
                <a:gd name="connsiteY6" fmla="*/ 381003 h 914400"/>
                <a:gd name="connsiteX7" fmla="*/ 76197 w 255871"/>
                <a:gd name="connsiteY7" fmla="*/ 76197 h 914400"/>
                <a:gd name="connsiteX8" fmla="*/ 152394 w 255871"/>
                <a:gd name="connsiteY8" fmla="*/ 0 h 914400"/>
                <a:gd name="connsiteX9" fmla="*/ 255871 w 255871"/>
                <a:gd name="connsiteY9" fmla="*/ 2424 h 914400"/>
                <a:gd name="connsiteX0" fmla="*/ 229299 w 257110"/>
                <a:gd name="connsiteY0" fmla="*/ 915568 h 915589"/>
                <a:gd name="connsiteX1" fmla="*/ 226143 w 257110"/>
                <a:gd name="connsiteY1" fmla="*/ 915589 h 915589"/>
                <a:gd name="connsiteX2" fmla="*/ 152394 w 257110"/>
                <a:gd name="connsiteY2" fmla="*/ 915589 h 915589"/>
                <a:gd name="connsiteX3" fmla="*/ 76197 w 257110"/>
                <a:gd name="connsiteY3" fmla="*/ 839392 h 915589"/>
                <a:gd name="connsiteX4" fmla="*/ 76197 w 257110"/>
                <a:gd name="connsiteY4" fmla="*/ 534586 h 915589"/>
                <a:gd name="connsiteX5" fmla="*/ 0 w 257110"/>
                <a:gd name="connsiteY5" fmla="*/ 458389 h 915589"/>
                <a:gd name="connsiteX6" fmla="*/ 76197 w 257110"/>
                <a:gd name="connsiteY6" fmla="*/ 382192 h 915589"/>
                <a:gd name="connsiteX7" fmla="*/ 76197 w 257110"/>
                <a:gd name="connsiteY7" fmla="*/ 77386 h 915589"/>
                <a:gd name="connsiteX8" fmla="*/ 152394 w 257110"/>
                <a:gd name="connsiteY8" fmla="*/ 1189 h 915589"/>
                <a:gd name="connsiteX9" fmla="*/ 257110 w 257110"/>
                <a:gd name="connsiteY9" fmla="*/ 0 h 915589"/>
                <a:gd name="connsiteX0" fmla="*/ 229299 w 232336"/>
                <a:gd name="connsiteY0" fmla="*/ 914845 h 914866"/>
                <a:gd name="connsiteX1" fmla="*/ 226143 w 232336"/>
                <a:gd name="connsiteY1" fmla="*/ 914866 h 914866"/>
                <a:gd name="connsiteX2" fmla="*/ 152394 w 232336"/>
                <a:gd name="connsiteY2" fmla="*/ 914866 h 914866"/>
                <a:gd name="connsiteX3" fmla="*/ 76197 w 232336"/>
                <a:gd name="connsiteY3" fmla="*/ 838669 h 914866"/>
                <a:gd name="connsiteX4" fmla="*/ 76197 w 232336"/>
                <a:gd name="connsiteY4" fmla="*/ 533863 h 914866"/>
                <a:gd name="connsiteX5" fmla="*/ 0 w 232336"/>
                <a:gd name="connsiteY5" fmla="*/ 457666 h 914866"/>
                <a:gd name="connsiteX6" fmla="*/ 76197 w 232336"/>
                <a:gd name="connsiteY6" fmla="*/ 381469 h 914866"/>
                <a:gd name="connsiteX7" fmla="*/ 76197 w 232336"/>
                <a:gd name="connsiteY7" fmla="*/ 76663 h 914866"/>
                <a:gd name="connsiteX8" fmla="*/ 152394 w 232336"/>
                <a:gd name="connsiteY8" fmla="*/ 466 h 914866"/>
                <a:gd name="connsiteX9" fmla="*/ 232336 w 232336"/>
                <a:gd name="connsiteY9" fmla="*/ 0 h 914866"/>
                <a:gd name="connsiteX0" fmla="*/ 229299 w 229299"/>
                <a:gd name="connsiteY0" fmla="*/ 914845 h 914866"/>
                <a:gd name="connsiteX1" fmla="*/ 226143 w 229299"/>
                <a:gd name="connsiteY1" fmla="*/ 914866 h 914866"/>
                <a:gd name="connsiteX2" fmla="*/ 152394 w 229299"/>
                <a:gd name="connsiteY2" fmla="*/ 914866 h 914866"/>
                <a:gd name="connsiteX3" fmla="*/ 76197 w 229299"/>
                <a:gd name="connsiteY3" fmla="*/ 838669 h 914866"/>
                <a:gd name="connsiteX4" fmla="*/ 76197 w 229299"/>
                <a:gd name="connsiteY4" fmla="*/ 533863 h 914866"/>
                <a:gd name="connsiteX5" fmla="*/ 0 w 229299"/>
                <a:gd name="connsiteY5" fmla="*/ 457666 h 914866"/>
                <a:gd name="connsiteX6" fmla="*/ 76197 w 229299"/>
                <a:gd name="connsiteY6" fmla="*/ 381469 h 914866"/>
                <a:gd name="connsiteX7" fmla="*/ 76197 w 229299"/>
                <a:gd name="connsiteY7" fmla="*/ 76663 h 914866"/>
                <a:gd name="connsiteX8" fmla="*/ 152394 w 229299"/>
                <a:gd name="connsiteY8" fmla="*/ 466 h 914866"/>
                <a:gd name="connsiteX9" fmla="*/ 222427 w 229299"/>
                <a:gd name="connsiteY9" fmla="*/ 0 h 914866"/>
                <a:gd name="connsiteX0" fmla="*/ 229299 w 229859"/>
                <a:gd name="connsiteY0" fmla="*/ 914845 h 914866"/>
                <a:gd name="connsiteX1" fmla="*/ 226143 w 229859"/>
                <a:gd name="connsiteY1" fmla="*/ 914866 h 914866"/>
                <a:gd name="connsiteX2" fmla="*/ 152394 w 229859"/>
                <a:gd name="connsiteY2" fmla="*/ 914866 h 914866"/>
                <a:gd name="connsiteX3" fmla="*/ 76197 w 229859"/>
                <a:gd name="connsiteY3" fmla="*/ 838669 h 914866"/>
                <a:gd name="connsiteX4" fmla="*/ 76197 w 229859"/>
                <a:gd name="connsiteY4" fmla="*/ 533863 h 914866"/>
                <a:gd name="connsiteX5" fmla="*/ 0 w 229859"/>
                <a:gd name="connsiteY5" fmla="*/ 457666 h 914866"/>
                <a:gd name="connsiteX6" fmla="*/ 76197 w 229859"/>
                <a:gd name="connsiteY6" fmla="*/ 381469 h 914866"/>
                <a:gd name="connsiteX7" fmla="*/ 76197 w 229859"/>
                <a:gd name="connsiteY7" fmla="*/ 76663 h 914866"/>
                <a:gd name="connsiteX8" fmla="*/ 152394 w 229859"/>
                <a:gd name="connsiteY8" fmla="*/ 466 h 914866"/>
                <a:gd name="connsiteX9" fmla="*/ 229859 w 229859"/>
                <a:gd name="connsiteY9" fmla="*/ 0 h 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859" h="914866">
                  <a:moveTo>
                    <a:pt x="229299" y="914845"/>
                  </a:moveTo>
                  <a:lnTo>
                    <a:pt x="226143" y="914866"/>
                  </a:lnTo>
                  <a:lnTo>
                    <a:pt x="152394" y="914866"/>
                  </a:lnTo>
                  <a:cubicBezTo>
                    <a:pt x="110312" y="914866"/>
                    <a:pt x="76197" y="880751"/>
                    <a:pt x="76197" y="838669"/>
                  </a:cubicBezTo>
                  <a:lnTo>
                    <a:pt x="76197" y="533863"/>
                  </a:lnTo>
                  <a:cubicBezTo>
                    <a:pt x="76197" y="491781"/>
                    <a:pt x="42082" y="457666"/>
                    <a:pt x="0" y="457666"/>
                  </a:cubicBezTo>
                  <a:cubicBezTo>
                    <a:pt x="42082" y="457666"/>
                    <a:pt x="76197" y="423551"/>
                    <a:pt x="76197" y="381469"/>
                  </a:cubicBezTo>
                  <a:lnTo>
                    <a:pt x="76197" y="76663"/>
                  </a:lnTo>
                  <a:cubicBezTo>
                    <a:pt x="76197" y="34581"/>
                    <a:pt x="110312" y="466"/>
                    <a:pt x="152394" y="466"/>
                  </a:cubicBezTo>
                  <a:lnTo>
                    <a:pt x="229859"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微软雅黑" panose="020B0503020204020204" pitchFamily="34" charset="-122"/>
              </a:endParaRPr>
            </a:p>
          </p:txBody>
        </p:sp>
      </p:grpSp>
      <p:cxnSp>
        <p:nvCxnSpPr>
          <p:cNvPr id="51" name="直接连接符 50">
            <a:extLst>
              <a:ext uri="{FF2B5EF4-FFF2-40B4-BE49-F238E27FC236}">
                <a16:creationId xmlns:a16="http://schemas.microsoft.com/office/drawing/2014/main" id="{A7C8AADC-4CA0-4AD8-9A5F-96AF8EC1951B}"/>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701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文本框 78">
            <a:extLst>
              <a:ext uri="{FF2B5EF4-FFF2-40B4-BE49-F238E27FC236}">
                <a16:creationId xmlns:a16="http://schemas.microsoft.com/office/drawing/2014/main" id="{C807919C-1478-4B39-9691-19F4660E1D12}"/>
              </a:ext>
            </a:extLst>
          </p:cNvPr>
          <p:cNvSpPr txBox="1"/>
          <p:nvPr/>
        </p:nvSpPr>
        <p:spPr>
          <a:xfrm>
            <a:off x="320645" y="79435"/>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无监督学习</a:t>
            </a:r>
            <a:endParaRPr lang="en-US" altLang="zh-CN" sz="3200" b="1" dirty="0">
              <a:solidFill>
                <a:srgbClr val="0A0AE6"/>
              </a:solidFill>
              <a:ea typeface="微软雅黑" panose="020B0503020204020204" pitchFamily="34" charset="-122"/>
            </a:endParaRPr>
          </a:p>
        </p:txBody>
      </p:sp>
      <p:grpSp>
        <p:nvGrpSpPr>
          <p:cNvPr id="3" name="组合 2">
            <a:extLst>
              <a:ext uri="{FF2B5EF4-FFF2-40B4-BE49-F238E27FC236}">
                <a16:creationId xmlns:a16="http://schemas.microsoft.com/office/drawing/2014/main" id="{3488C169-780A-48E3-BCDE-DEDA3E82B2A3}"/>
              </a:ext>
            </a:extLst>
          </p:cNvPr>
          <p:cNvGrpSpPr/>
          <p:nvPr/>
        </p:nvGrpSpPr>
        <p:grpSpPr>
          <a:xfrm>
            <a:off x="304801" y="890385"/>
            <a:ext cx="11651223" cy="5881542"/>
            <a:chOff x="78659" y="890385"/>
            <a:chExt cx="11651223" cy="5881542"/>
          </a:xfrm>
        </p:grpSpPr>
        <p:grpSp>
          <p:nvGrpSpPr>
            <p:cNvPr id="8" name="组合 7">
              <a:extLst>
                <a:ext uri="{FF2B5EF4-FFF2-40B4-BE49-F238E27FC236}">
                  <a16:creationId xmlns:a16="http://schemas.microsoft.com/office/drawing/2014/main" id="{96FD1DD4-3CA5-446F-BB76-75BAF6598DEA}"/>
                </a:ext>
              </a:extLst>
            </p:cNvPr>
            <p:cNvGrpSpPr/>
            <p:nvPr/>
          </p:nvGrpSpPr>
          <p:grpSpPr>
            <a:xfrm>
              <a:off x="9547120" y="2601718"/>
              <a:ext cx="2182762" cy="2983003"/>
              <a:chOff x="10009238" y="2591886"/>
              <a:chExt cx="2182762" cy="2983003"/>
            </a:xfrm>
          </p:grpSpPr>
          <p:sp>
            <p:nvSpPr>
              <p:cNvPr id="65" name="矩形: 圆角 64">
                <a:extLst>
                  <a:ext uri="{FF2B5EF4-FFF2-40B4-BE49-F238E27FC236}">
                    <a16:creationId xmlns:a16="http://schemas.microsoft.com/office/drawing/2014/main" id="{5B7E95CA-7AFE-4950-86D0-8AA346F7643C}"/>
                  </a:ext>
                </a:extLst>
              </p:cNvPr>
              <p:cNvSpPr/>
              <p:nvPr/>
            </p:nvSpPr>
            <p:spPr>
              <a:xfrm>
                <a:off x="10009238" y="2591886"/>
                <a:ext cx="2182762" cy="2983003"/>
              </a:xfrm>
              <a:prstGeom prst="roundRect">
                <a:avLst/>
              </a:prstGeom>
              <a:solidFill>
                <a:srgbClr val="DED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7" name="组合 6">
                <a:extLst>
                  <a:ext uri="{FF2B5EF4-FFF2-40B4-BE49-F238E27FC236}">
                    <a16:creationId xmlns:a16="http://schemas.microsoft.com/office/drawing/2014/main" id="{44BEF950-FD0B-4FBB-A547-DDA09B9E5B2C}"/>
                  </a:ext>
                </a:extLst>
              </p:cNvPr>
              <p:cNvGrpSpPr/>
              <p:nvPr/>
            </p:nvGrpSpPr>
            <p:grpSpPr>
              <a:xfrm>
                <a:off x="10198391" y="2741521"/>
                <a:ext cx="1805968" cy="2692552"/>
                <a:chOff x="10198391" y="2741521"/>
                <a:chExt cx="1805968" cy="2692552"/>
              </a:xfrm>
            </p:grpSpPr>
            <p:pic>
              <p:nvPicPr>
                <p:cNvPr id="53" name="Picture 30" descr="Dog, Pet, Canine, Animal, Fur, Snout, Ears, Mammal">
                  <a:extLst>
                    <a:ext uri="{FF2B5EF4-FFF2-40B4-BE49-F238E27FC236}">
                      <a16:creationId xmlns:a16="http://schemas.microsoft.com/office/drawing/2014/main" id="{8B742142-EE90-4648-8FD8-9249C8A8102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778" r="27778"/>
                <a:stretch/>
              </p:blipFill>
              <p:spPr bwMode="auto">
                <a:xfrm>
                  <a:off x="10198391" y="4132258"/>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4" name="Picture 32" descr="Husky, Dog, Pet, Malamute, Canine, Animal, Fur, Snout">
                  <a:extLst>
                    <a:ext uri="{FF2B5EF4-FFF2-40B4-BE49-F238E27FC236}">
                      <a16:creationId xmlns:a16="http://schemas.microsoft.com/office/drawing/2014/main" id="{099C2FAD-2D29-4109-999D-C94242EC58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43" r="19543"/>
                <a:stretch/>
              </p:blipFill>
              <p:spPr bwMode="auto">
                <a:xfrm>
                  <a:off x="11136483" y="2741521"/>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6" name="Picture 36" descr="Bulldog, Dog, Puppy, Pet, Black Dog, Animal, Young Dog">
                  <a:extLst>
                    <a:ext uri="{FF2B5EF4-FFF2-40B4-BE49-F238E27FC236}">
                      <a16:creationId xmlns:a16="http://schemas.microsoft.com/office/drawing/2014/main" id="{F3BD43F3-FD75-4109-8CDD-16A67D80898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778" r="27778"/>
                <a:stretch/>
              </p:blipFill>
              <p:spPr bwMode="auto">
                <a:xfrm>
                  <a:off x="11136483" y="4132258"/>
                  <a:ext cx="867876" cy="1301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8" name="Picture 38" descr="Weimaraner, Puppy, Dog, Snout, Animal Portrait">
                  <a:extLst>
                    <a:ext uri="{FF2B5EF4-FFF2-40B4-BE49-F238E27FC236}">
                      <a16:creationId xmlns:a16="http://schemas.microsoft.com/office/drawing/2014/main" id="{CFF24F0F-6E68-4489-A107-145BF25D959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778" r="27778"/>
                <a:stretch/>
              </p:blipFill>
              <p:spPr bwMode="auto">
                <a:xfrm>
                  <a:off x="10198391" y="2741521"/>
                  <a:ext cx="867877" cy="1301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grpSp>
          <p:nvGrpSpPr>
            <p:cNvPr id="2" name="组合 1">
              <a:extLst>
                <a:ext uri="{FF2B5EF4-FFF2-40B4-BE49-F238E27FC236}">
                  <a16:creationId xmlns:a16="http://schemas.microsoft.com/office/drawing/2014/main" id="{C5516ECC-09C0-46ED-9C77-045348F191A3}"/>
                </a:ext>
              </a:extLst>
            </p:cNvPr>
            <p:cNvGrpSpPr/>
            <p:nvPr/>
          </p:nvGrpSpPr>
          <p:grpSpPr>
            <a:xfrm>
              <a:off x="78659" y="890385"/>
              <a:ext cx="11415249" cy="5881542"/>
              <a:chOff x="78659" y="890385"/>
              <a:chExt cx="11415249" cy="5881542"/>
            </a:xfrm>
          </p:grpSpPr>
          <p:pic>
            <p:nvPicPr>
              <p:cNvPr id="24" name="图形 23" descr="单级齿轮">
                <a:extLst>
                  <a:ext uri="{FF2B5EF4-FFF2-40B4-BE49-F238E27FC236}">
                    <a16:creationId xmlns:a16="http://schemas.microsoft.com/office/drawing/2014/main" id="{13509422-E37D-4857-A65B-61D12C719A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1138" y="3035937"/>
                <a:ext cx="860550" cy="860550"/>
              </a:xfrm>
              <a:prstGeom prst="rect">
                <a:avLst/>
              </a:prstGeom>
            </p:spPr>
          </p:pic>
          <p:pic>
            <p:nvPicPr>
              <p:cNvPr id="45" name="图形 44" descr="单级齿轮">
                <a:extLst>
                  <a:ext uri="{FF2B5EF4-FFF2-40B4-BE49-F238E27FC236}">
                    <a16:creationId xmlns:a16="http://schemas.microsoft.com/office/drawing/2014/main" id="{8D74DDC1-5957-427F-8A63-42895A895D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3467" y="3511321"/>
                <a:ext cx="860550" cy="860550"/>
              </a:xfrm>
              <a:prstGeom prst="rect">
                <a:avLst/>
              </a:prstGeom>
            </p:spPr>
          </p:pic>
          <p:pic>
            <p:nvPicPr>
              <p:cNvPr id="46" name="图形 45" descr="单级齿轮">
                <a:extLst>
                  <a:ext uri="{FF2B5EF4-FFF2-40B4-BE49-F238E27FC236}">
                    <a16:creationId xmlns:a16="http://schemas.microsoft.com/office/drawing/2014/main" id="{3C2EAE24-38E4-4AAC-977C-87D704C6F5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397774">
                <a:off x="6232637" y="3511321"/>
                <a:ext cx="860550" cy="860550"/>
              </a:xfrm>
              <a:prstGeom prst="rect">
                <a:avLst/>
              </a:prstGeom>
            </p:spPr>
          </p:pic>
          <p:cxnSp>
            <p:nvCxnSpPr>
              <p:cNvPr id="55" name="直接箭头连接符 54">
                <a:extLst>
                  <a:ext uri="{FF2B5EF4-FFF2-40B4-BE49-F238E27FC236}">
                    <a16:creationId xmlns:a16="http://schemas.microsoft.com/office/drawing/2014/main" id="{C533DAED-00CF-4AEF-AFFE-5DE092661799}"/>
                  </a:ext>
                </a:extLst>
              </p:cNvPr>
              <p:cNvCxnSpPr>
                <a:cxnSpLocks/>
              </p:cNvCxnSpPr>
              <p:nvPr/>
            </p:nvCxnSpPr>
            <p:spPr>
              <a:xfrm>
                <a:off x="5032381" y="3614822"/>
                <a:ext cx="551086"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pic>
            <p:nvPicPr>
              <p:cNvPr id="38" name="图形 37" descr="机器人">
                <a:extLst>
                  <a:ext uri="{FF2B5EF4-FFF2-40B4-BE49-F238E27FC236}">
                    <a16:creationId xmlns:a16="http://schemas.microsoft.com/office/drawing/2014/main" id="{5061B714-92D7-4F71-8C89-85B46B3C21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90988" y="2840708"/>
                <a:ext cx="1341227" cy="1341226"/>
              </a:xfrm>
              <a:prstGeom prst="rect">
                <a:avLst/>
              </a:prstGeom>
            </p:spPr>
          </p:pic>
          <p:sp>
            <p:nvSpPr>
              <p:cNvPr id="70" name="文本框 69">
                <a:extLst>
                  <a:ext uri="{FF2B5EF4-FFF2-40B4-BE49-F238E27FC236}">
                    <a16:creationId xmlns:a16="http://schemas.microsoft.com/office/drawing/2014/main" id="{6EBA6AA3-A633-4100-8AFC-8F7B297E7C25}"/>
                  </a:ext>
                </a:extLst>
              </p:cNvPr>
              <p:cNvSpPr txBox="1"/>
              <p:nvPr/>
            </p:nvSpPr>
            <p:spPr>
              <a:xfrm>
                <a:off x="1817883" y="890385"/>
                <a:ext cx="1217000" cy="400110"/>
              </a:xfrm>
              <a:prstGeom prst="rect">
                <a:avLst/>
              </a:prstGeom>
              <a:noFill/>
            </p:spPr>
            <p:txBody>
              <a:bodyPr wrap="none" rtlCol="0">
                <a:spAutoFit/>
              </a:bodyPr>
              <a:lstStyle/>
              <a:p>
                <a:r>
                  <a:rPr lang="zh-CN" altLang="en-US" sz="2000" b="1" dirty="0">
                    <a:ea typeface="微软雅黑" panose="020B0503020204020204" pitchFamily="34" charset="-122"/>
                  </a:rPr>
                  <a:t>训练数据</a:t>
                </a:r>
              </a:p>
            </p:txBody>
          </p:sp>
          <p:sp>
            <p:nvSpPr>
              <p:cNvPr id="71" name="文本框 70">
                <a:extLst>
                  <a:ext uri="{FF2B5EF4-FFF2-40B4-BE49-F238E27FC236}">
                    <a16:creationId xmlns:a16="http://schemas.microsoft.com/office/drawing/2014/main" id="{B8A32C37-9FEB-48BD-8153-BD345B60CA6D}"/>
                  </a:ext>
                </a:extLst>
              </p:cNvPr>
              <p:cNvSpPr txBox="1"/>
              <p:nvPr/>
            </p:nvSpPr>
            <p:spPr>
              <a:xfrm>
                <a:off x="5314163" y="2471445"/>
                <a:ext cx="1991250" cy="707886"/>
              </a:xfrm>
              <a:prstGeom prst="rect">
                <a:avLst/>
              </a:prstGeom>
              <a:noFill/>
            </p:spPr>
            <p:txBody>
              <a:bodyPr wrap="none" rtlCol="0">
                <a:spAutoFit/>
              </a:bodyPr>
              <a:lstStyle/>
              <a:p>
                <a:pPr algn="ctr"/>
                <a:r>
                  <a:rPr lang="zh-CN" altLang="en-US" sz="2000" b="1" dirty="0">
                    <a:ea typeface="微软雅黑" panose="020B0503020204020204" pitchFamily="34" charset="-122"/>
                  </a:rPr>
                  <a:t>训练一个</a:t>
                </a:r>
                <a:endParaRPr lang="en-US" altLang="zh-CN" sz="2000" b="1" dirty="0">
                  <a:ea typeface="微软雅黑" panose="020B0503020204020204" pitchFamily="34" charset="-122"/>
                </a:endParaRPr>
              </a:p>
              <a:p>
                <a:pPr algn="ctr"/>
                <a:r>
                  <a:rPr lang="zh-CN" altLang="en-US" sz="2000" b="1" dirty="0">
                    <a:ea typeface="微软雅黑" panose="020B0503020204020204" pitchFamily="34" charset="-122"/>
                  </a:rPr>
                  <a:t>无监督学习算法</a:t>
                </a:r>
              </a:p>
            </p:txBody>
          </p:sp>
          <p:sp>
            <p:nvSpPr>
              <p:cNvPr id="72" name="文本框 71">
                <a:extLst>
                  <a:ext uri="{FF2B5EF4-FFF2-40B4-BE49-F238E27FC236}">
                    <a16:creationId xmlns:a16="http://schemas.microsoft.com/office/drawing/2014/main" id="{2325EAF8-7FC4-4698-8E82-79DBE455EF66}"/>
                  </a:ext>
                </a:extLst>
              </p:cNvPr>
              <p:cNvSpPr txBox="1"/>
              <p:nvPr/>
            </p:nvSpPr>
            <p:spPr>
              <a:xfrm>
                <a:off x="7708359" y="4092203"/>
                <a:ext cx="700833" cy="400110"/>
              </a:xfrm>
              <a:prstGeom prst="rect">
                <a:avLst/>
              </a:prstGeom>
              <a:noFill/>
            </p:spPr>
            <p:txBody>
              <a:bodyPr wrap="none" rtlCol="0">
                <a:spAutoFit/>
              </a:bodyPr>
              <a:lstStyle/>
              <a:p>
                <a:r>
                  <a:rPr lang="zh-CN" altLang="en-US" sz="2000" b="1" dirty="0">
                    <a:ea typeface="微软雅黑" panose="020B0503020204020204" pitchFamily="34" charset="-122"/>
                  </a:rPr>
                  <a:t>模型</a:t>
                </a:r>
              </a:p>
            </p:txBody>
          </p:sp>
          <p:grpSp>
            <p:nvGrpSpPr>
              <p:cNvPr id="5" name="组合 4">
                <a:extLst>
                  <a:ext uri="{FF2B5EF4-FFF2-40B4-BE49-F238E27FC236}">
                    <a16:creationId xmlns:a16="http://schemas.microsoft.com/office/drawing/2014/main" id="{231C06D2-823E-465C-A15D-BF88F9E7C9B6}"/>
                  </a:ext>
                </a:extLst>
              </p:cNvPr>
              <p:cNvGrpSpPr/>
              <p:nvPr/>
            </p:nvGrpSpPr>
            <p:grpSpPr>
              <a:xfrm>
                <a:off x="78659" y="1277595"/>
                <a:ext cx="4861822" cy="4679356"/>
                <a:chOff x="216311" y="1277595"/>
                <a:chExt cx="4861822" cy="4679356"/>
              </a:xfrm>
            </p:grpSpPr>
            <p:sp>
              <p:nvSpPr>
                <p:cNvPr id="28" name="矩形: 圆角 27">
                  <a:extLst>
                    <a:ext uri="{FF2B5EF4-FFF2-40B4-BE49-F238E27FC236}">
                      <a16:creationId xmlns:a16="http://schemas.microsoft.com/office/drawing/2014/main" id="{038FF1F8-3D00-41F5-9EE4-8C0AF6D9973C}"/>
                    </a:ext>
                  </a:extLst>
                </p:cNvPr>
                <p:cNvSpPr/>
                <p:nvPr/>
              </p:nvSpPr>
              <p:spPr>
                <a:xfrm>
                  <a:off x="216311" y="1277595"/>
                  <a:ext cx="4861822" cy="4679356"/>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1044" name="Picture 20" descr="Cat, Young Animal, Kitten, Gray Cat">
                  <a:extLst>
                    <a:ext uri="{FF2B5EF4-FFF2-40B4-BE49-F238E27FC236}">
                      <a16:creationId xmlns:a16="http://schemas.microsoft.com/office/drawing/2014/main" id="{68F53BDA-AF15-4FF8-B00B-2E054E5558E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4086" t="304" r="45220" b="-304"/>
                <a:stretch/>
              </p:blipFill>
              <p:spPr bwMode="auto">
                <a:xfrm>
                  <a:off x="650180" y="1444955"/>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8" name="Picture 24" descr="Cat, Kitten, Pet, Kitty, Young Cat, Animal">
                  <a:extLst>
                    <a:ext uri="{FF2B5EF4-FFF2-40B4-BE49-F238E27FC236}">
                      <a16:creationId xmlns:a16="http://schemas.microsoft.com/office/drawing/2014/main" id="{995D41A7-61B2-435C-B471-77C5F756148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167" r="15167"/>
                <a:stretch/>
              </p:blipFill>
              <p:spPr bwMode="auto">
                <a:xfrm>
                  <a:off x="1687703" y="2911219"/>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0" name="Picture 26" descr="Cat, Pet, Licking, Animal, Tabby Cat, Domestic Cat">
                  <a:extLst>
                    <a:ext uri="{FF2B5EF4-FFF2-40B4-BE49-F238E27FC236}">
                      <a16:creationId xmlns:a16="http://schemas.microsoft.com/office/drawing/2014/main" id="{D0107760-9066-4A17-A909-09941218E01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781" r="44843"/>
                <a:stretch/>
              </p:blipFill>
              <p:spPr bwMode="auto">
                <a:xfrm>
                  <a:off x="2725226" y="2911219"/>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2" name="Picture 28" descr="Kitty, Playful, Flowers, Wildflowers, Grass, Meadow">
                  <a:extLst>
                    <a:ext uri="{FF2B5EF4-FFF2-40B4-BE49-F238E27FC236}">
                      <a16:creationId xmlns:a16="http://schemas.microsoft.com/office/drawing/2014/main" id="{4132B030-36A6-4DAF-BBF8-11DC94CDF2B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7465" r="27465"/>
                <a:stretch/>
              </p:blipFill>
              <p:spPr bwMode="auto">
                <a:xfrm>
                  <a:off x="3762751" y="4396459"/>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4" name="Picture 30" descr="Dog, Pet, Canine, Animal, Fur, Snout, Ears, Mammal">
                  <a:extLst>
                    <a:ext uri="{FF2B5EF4-FFF2-40B4-BE49-F238E27FC236}">
                      <a16:creationId xmlns:a16="http://schemas.microsoft.com/office/drawing/2014/main" id="{360A36C0-AEA2-4F28-8ED0-06A6A0CEC61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778" r="27778"/>
                <a:stretch/>
              </p:blipFill>
              <p:spPr bwMode="auto">
                <a:xfrm>
                  <a:off x="650180" y="2911219"/>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6" name="Picture 32" descr="Husky, Dog, Pet, Malamute, Canine, Animal, Fur, Snout">
                  <a:extLst>
                    <a:ext uri="{FF2B5EF4-FFF2-40B4-BE49-F238E27FC236}">
                      <a16:creationId xmlns:a16="http://schemas.microsoft.com/office/drawing/2014/main" id="{B4C486BE-C71F-497F-8A04-937E29C2438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43" r="19543"/>
                <a:stretch/>
              </p:blipFill>
              <p:spPr bwMode="auto">
                <a:xfrm>
                  <a:off x="2726393" y="1444955"/>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0" name="Picture 36" descr="Bulldog, Dog, Puppy, Pet, Black Dog, Animal, Young Dog">
                  <a:extLst>
                    <a:ext uri="{FF2B5EF4-FFF2-40B4-BE49-F238E27FC236}">
                      <a16:creationId xmlns:a16="http://schemas.microsoft.com/office/drawing/2014/main" id="{3FE62D65-6E44-454A-B98C-31B89CE32E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778" r="27778"/>
                <a:stretch/>
              </p:blipFill>
              <p:spPr bwMode="auto">
                <a:xfrm>
                  <a:off x="650180" y="4396459"/>
                  <a:ext cx="867876" cy="1301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2" name="Picture 38" descr="Weimaraner, Puppy, Dog, Snout, Animal Portrait">
                  <a:extLst>
                    <a:ext uri="{FF2B5EF4-FFF2-40B4-BE49-F238E27FC236}">
                      <a16:creationId xmlns:a16="http://schemas.microsoft.com/office/drawing/2014/main" id="{E1D38179-D69D-4B88-AD27-8FEACAB941B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778" r="27778"/>
                <a:stretch/>
              </p:blipFill>
              <p:spPr bwMode="auto">
                <a:xfrm>
                  <a:off x="3762750" y="2911219"/>
                  <a:ext cx="867877" cy="1301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Chicken, Roster, Bird, Awesome, Cool, Pose, Portrait">
                  <a:extLst>
                    <a:ext uri="{FF2B5EF4-FFF2-40B4-BE49-F238E27FC236}">
                      <a16:creationId xmlns:a16="http://schemas.microsoft.com/office/drawing/2014/main" id="{41E98EBA-9D90-4F43-94C6-E89E9029803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9933" r="9933"/>
                <a:stretch/>
              </p:blipFill>
              <p:spPr bwMode="auto">
                <a:xfrm>
                  <a:off x="1690036" y="1444955"/>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Cockerel, Winged, Bird, Beak, Male, Peck, Birds, Farm">
                  <a:extLst>
                    <a:ext uri="{FF2B5EF4-FFF2-40B4-BE49-F238E27FC236}">
                      <a16:creationId xmlns:a16="http://schemas.microsoft.com/office/drawing/2014/main" id="{D7D16E6E-091F-4719-8B7B-4FFCF1C3011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6822" t="-413" r="25816" b="413"/>
                <a:stretch/>
              </p:blipFill>
              <p:spPr bwMode="auto">
                <a:xfrm>
                  <a:off x="3766250" y="1444955"/>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Roster, Crowing, Chicken, Farm, Poultry, Crow, Plumage">
                  <a:extLst>
                    <a:ext uri="{FF2B5EF4-FFF2-40B4-BE49-F238E27FC236}">
                      <a16:creationId xmlns:a16="http://schemas.microsoft.com/office/drawing/2014/main" id="{D5DCC26C-CD10-4C30-BC27-56B3A7A817CD}"/>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7813" b="7813"/>
                <a:stretch/>
              </p:blipFill>
              <p:spPr bwMode="auto">
                <a:xfrm>
                  <a:off x="2726393" y="4396459"/>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Roster Brown, Crowing, Brown, Farm, Chicken, Bird">
                  <a:extLst>
                    <a:ext uri="{FF2B5EF4-FFF2-40B4-BE49-F238E27FC236}">
                      <a16:creationId xmlns:a16="http://schemas.microsoft.com/office/drawing/2014/main" id="{88739625-F88C-4E75-AD64-B26E274EF8E7}"/>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1250" r="31250"/>
                <a:stretch/>
              </p:blipFill>
              <p:spPr bwMode="auto">
                <a:xfrm>
                  <a:off x="1690036" y="4396459"/>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cxnSp>
            <p:nvCxnSpPr>
              <p:cNvPr id="44" name="直接箭头连接符 43">
                <a:extLst>
                  <a:ext uri="{FF2B5EF4-FFF2-40B4-BE49-F238E27FC236}">
                    <a16:creationId xmlns:a16="http://schemas.microsoft.com/office/drawing/2014/main" id="{8A3C3F37-3960-4049-863E-F2901FCE0236}"/>
                  </a:ext>
                </a:extLst>
              </p:cNvPr>
              <p:cNvCxnSpPr>
                <a:cxnSpLocks/>
              </p:cNvCxnSpPr>
              <p:nvPr/>
            </p:nvCxnSpPr>
            <p:spPr>
              <a:xfrm>
                <a:off x="7125624" y="3614822"/>
                <a:ext cx="551086"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BE7EC2ED-7E80-47A0-B00A-7F9A53D6F906}"/>
                  </a:ext>
                </a:extLst>
              </p:cNvPr>
              <p:cNvGrpSpPr/>
              <p:nvPr/>
            </p:nvGrpSpPr>
            <p:grpSpPr>
              <a:xfrm>
                <a:off x="7330195" y="974113"/>
                <a:ext cx="4163713" cy="1539723"/>
                <a:chOff x="8028287" y="974113"/>
                <a:chExt cx="4163713" cy="1539723"/>
              </a:xfrm>
            </p:grpSpPr>
            <p:sp>
              <p:nvSpPr>
                <p:cNvPr id="64" name="矩形: 圆角 63">
                  <a:extLst>
                    <a:ext uri="{FF2B5EF4-FFF2-40B4-BE49-F238E27FC236}">
                      <a16:creationId xmlns:a16="http://schemas.microsoft.com/office/drawing/2014/main" id="{F9CCF28D-6FC5-4111-BBC0-B03DEBB1158F}"/>
                    </a:ext>
                  </a:extLst>
                </p:cNvPr>
                <p:cNvSpPr/>
                <p:nvPr/>
              </p:nvSpPr>
              <p:spPr>
                <a:xfrm>
                  <a:off x="8028287" y="974113"/>
                  <a:ext cx="4163713" cy="1539723"/>
                </a:xfrm>
                <a:prstGeom prst="roundRect">
                  <a:avLst/>
                </a:prstGeom>
                <a:solidFill>
                  <a:srgbClr val="A8EF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47" name="Picture 20" descr="Cat, Young Animal, Kitten, Gray Cat">
                  <a:extLst>
                    <a:ext uri="{FF2B5EF4-FFF2-40B4-BE49-F238E27FC236}">
                      <a16:creationId xmlns:a16="http://schemas.microsoft.com/office/drawing/2014/main" id="{3728E01D-660D-4CA8-8162-200A333FF53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4086" t="304" r="45220" b="-304"/>
                <a:stretch/>
              </p:blipFill>
              <p:spPr bwMode="auto">
                <a:xfrm>
                  <a:off x="9288903" y="1052164"/>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 name="Picture 24" descr="Cat, Kitten, Pet, Kitty, Young Cat, Animal">
                  <a:extLst>
                    <a:ext uri="{FF2B5EF4-FFF2-40B4-BE49-F238E27FC236}">
                      <a16:creationId xmlns:a16="http://schemas.microsoft.com/office/drawing/2014/main" id="{CC1EC262-3344-4948-9D5B-51F909677F5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167" r="15167"/>
                <a:stretch/>
              </p:blipFill>
              <p:spPr bwMode="auto">
                <a:xfrm>
                  <a:off x="10198392" y="1052164"/>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0" name="Picture 26" descr="Cat, Pet, Licking, Animal, Tabby Cat, Domestic Cat">
                  <a:extLst>
                    <a:ext uri="{FF2B5EF4-FFF2-40B4-BE49-F238E27FC236}">
                      <a16:creationId xmlns:a16="http://schemas.microsoft.com/office/drawing/2014/main" id="{E408684B-A675-4D34-AFA1-01B416CFC4C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781" r="44843"/>
                <a:stretch/>
              </p:blipFill>
              <p:spPr bwMode="auto">
                <a:xfrm>
                  <a:off x="8379414" y="1052164"/>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 name="Picture 28" descr="Kitty, Playful, Flowers, Wildflowers, Grass, Meadow">
                  <a:extLst>
                    <a:ext uri="{FF2B5EF4-FFF2-40B4-BE49-F238E27FC236}">
                      <a16:creationId xmlns:a16="http://schemas.microsoft.com/office/drawing/2014/main" id="{5AED14F9-B407-4F11-87CC-CB920DE99B65}"/>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7465" r="27465"/>
                <a:stretch/>
              </p:blipFill>
              <p:spPr bwMode="auto">
                <a:xfrm>
                  <a:off x="11107882" y="1052164"/>
                  <a:ext cx="867876" cy="130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6" name="组合 5">
                <a:extLst>
                  <a:ext uri="{FF2B5EF4-FFF2-40B4-BE49-F238E27FC236}">
                    <a16:creationId xmlns:a16="http://schemas.microsoft.com/office/drawing/2014/main" id="{AB2FE989-AD5D-4093-93BA-33B8E82E504D}"/>
                  </a:ext>
                </a:extLst>
              </p:cNvPr>
              <p:cNvGrpSpPr/>
              <p:nvPr/>
            </p:nvGrpSpPr>
            <p:grpSpPr>
              <a:xfrm>
                <a:off x="5304526" y="5064423"/>
                <a:ext cx="4163713" cy="1707504"/>
                <a:chOff x="5688210" y="4732625"/>
                <a:chExt cx="4163713" cy="1707504"/>
              </a:xfrm>
            </p:grpSpPr>
            <p:sp>
              <p:nvSpPr>
                <p:cNvPr id="63" name="矩形: 圆角 62">
                  <a:extLst>
                    <a:ext uri="{FF2B5EF4-FFF2-40B4-BE49-F238E27FC236}">
                      <a16:creationId xmlns:a16="http://schemas.microsoft.com/office/drawing/2014/main" id="{14BB31AA-11EE-4848-9BBB-86DC247A5144}"/>
                    </a:ext>
                  </a:extLst>
                </p:cNvPr>
                <p:cNvSpPr/>
                <p:nvPr/>
              </p:nvSpPr>
              <p:spPr>
                <a:xfrm>
                  <a:off x="5688210" y="4732625"/>
                  <a:ext cx="4163713" cy="1707504"/>
                </a:xfrm>
                <a:prstGeom prst="roundRect">
                  <a:avLst/>
                </a:prstGeom>
                <a:solidFill>
                  <a:srgbClr val="FFFF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59" name="Picture 2" descr="Chicken, Roster, Bird, Awesome, Cool, Pose, Portrait">
                  <a:extLst>
                    <a:ext uri="{FF2B5EF4-FFF2-40B4-BE49-F238E27FC236}">
                      <a16:creationId xmlns:a16="http://schemas.microsoft.com/office/drawing/2014/main" id="{DC34CFCD-8AAD-4FB3-B91E-EB3557FEF66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9933" r="9933"/>
                <a:stretch/>
              </p:blipFill>
              <p:spPr bwMode="auto">
                <a:xfrm>
                  <a:off x="5899615" y="4917569"/>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0" name="Picture 4" descr="Cockerel, Winged, Bird, Beak, Male, Peck, Birds, Farm">
                  <a:extLst>
                    <a:ext uri="{FF2B5EF4-FFF2-40B4-BE49-F238E27FC236}">
                      <a16:creationId xmlns:a16="http://schemas.microsoft.com/office/drawing/2014/main" id="{3F4AFDC6-D117-4138-B406-52ED0B178F1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6822" t="-413" r="25816" b="413"/>
                <a:stretch/>
              </p:blipFill>
              <p:spPr bwMode="auto">
                <a:xfrm>
                  <a:off x="8754233" y="4917569"/>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 name="Picture 6" descr="Roster, Crowing, Chicken, Farm, Poultry, Crow, Plumage">
                  <a:extLst>
                    <a:ext uri="{FF2B5EF4-FFF2-40B4-BE49-F238E27FC236}">
                      <a16:creationId xmlns:a16="http://schemas.microsoft.com/office/drawing/2014/main" id="{FB467726-0D6C-4EBC-98C0-A67D9751215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7813" b="7813"/>
                <a:stretch/>
              </p:blipFill>
              <p:spPr bwMode="auto">
                <a:xfrm>
                  <a:off x="7802693" y="4917569"/>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2" name="Picture 8" descr="Roster Brown, Crowing, Brown, Farm, Chicken, Bird">
                  <a:extLst>
                    <a:ext uri="{FF2B5EF4-FFF2-40B4-BE49-F238E27FC236}">
                      <a16:creationId xmlns:a16="http://schemas.microsoft.com/office/drawing/2014/main" id="{4F4AAD80-B0C8-415D-94EA-BE08F807BB1B}"/>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1250" r="31250"/>
                <a:stretch/>
              </p:blipFill>
              <p:spPr bwMode="auto">
                <a:xfrm>
                  <a:off x="6851154" y="4917569"/>
                  <a:ext cx="864377" cy="129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0" name="箭头: 右 9">
                <a:extLst>
                  <a:ext uri="{FF2B5EF4-FFF2-40B4-BE49-F238E27FC236}">
                    <a16:creationId xmlns:a16="http://schemas.microsoft.com/office/drawing/2014/main" id="{0E0CB8FF-6706-490D-A77D-B7E8234EB123}"/>
                  </a:ext>
                </a:extLst>
              </p:cNvPr>
              <p:cNvSpPr/>
              <p:nvPr/>
            </p:nvSpPr>
            <p:spPr>
              <a:xfrm>
                <a:off x="8857806" y="3500853"/>
                <a:ext cx="588645" cy="292893"/>
              </a:xfrm>
              <a:prstGeom prst="rightArrow">
                <a:avLst/>
              </a:prstGeom>
              <a:solidFill>
                <a:srgbClr val="E6E6E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3" name="箭头: 右 72">
                <a:extLst>
                  <a:ext uri="{FF2B5EF4-FFF2-40B4-BE49-F238E27FC236}">
                    <a16:creationId xmlns:a16="http://schemas.microsoft.com/office/drawing/2014/main" id="{8E0E5867-A02E-4F15-8B87-3431C43CF6E3}"/>
                  </a:ext>
                </a:extLst>
              </p:cNvPr>
              <p:cNvSpPr/>
              <p:nvPr/>
            </p:nvSpPr>
            <p:spPr>
              <a:xfrm rot="5400000">
                <a:off x="7889174" y="4634491"/>
                <a:ext cx="559213" cy="280988"/>
              </a:xfrm>
              <a:prstGeom prst="rightArrow">
                <a:avLst/>
              </a:prstGeom>
              <a:solidFill>
                <a:srgbClr val="E6E6E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0" name="箭头: 右 79">
                <a:extLst>
                  <a:ext uri="{FF2B5EF4-FFF2-40B4-BE49-F238E27FC236}">
                    <a16:creationId xmlns:a16="http://schemas.microsoft.com/office/drawing/2014/main" id="{CAFC601F-0FB5-4E98-B80D-A1DD82FE8F2A}"/>
                  </a:ext>
                </a:extLst>
              </p:cNvPr>
              <p:cNvSpPr/>
              <p:nvPr/>
            </p:nvSpPr>
            <p:spPr>
              <a:xfrm rot="18721731">
                <a:off x="8366494" y="2681234"/>
                <a:ext cx="559213" cy="280988"/>
              </a:xfrm>
              <a:prstGeom prst="rightArrow">
                <a:avLst/>
              </a:prstGeom>
              <a:solidFill>
                <a:srgbClr val="E6E6E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sp>
        <p:nvSpPr>
          <p:cNvPr id="81" name="矩形 80">
            <a:extLst>
              <a:ext uri="{FF2B5EF4-FFF2-40B4-BE49-F238E27FC236}">
                <a16:creationId xmlns:a16="http://schemas.microsoft.com/office/drawing/2014/main" id="{0C5DE37C-F04C-4B83-8D31-750DFEC4A2CD}"/>
              </a:ext>
            </a:extLst>
          </p:cNvPr>
          <p:cNvSpPr/>
          <p:nvPr/>
        </p:nvSpPr>
        <p:spPr>
          <a:xfrm>
            <a:off x="-14377" y="6500886"/>
            <a:ext cx="5609613" cy="338554"/>
          </a:xfrm>
          <a:prstGeom prst="rect">
            <a:avLst/>
          </a:prstGeom>
        </p:spPr>
        <p:txBody>
          <a:bodyPr wrap="none">
            <a:spAutoFit/>
          </a:bodyPr>
          <a:lstStyle/>
          <a:p>
            <a:r>
              <a:rPr lang="en-US" altLang="zh-CN" sz="1600" dirty="0">
                <a:ea typeface="微软雅黑" panose="020B0503020204020204" pitchFamily="34" charset="-122"/>
              </a:rPr>
              <a:t>Images for cats, dogs and chicken are from </a:t>
            </a:r>
            <a:r>
              <a:rPr lang="zh-CN" altLang="en-US" sz="1600" dirty="0">
                <a:ea typeface="微软雅黑" panose="020B0503020204020204" pitchFamily="34" charset="-122"/>
                <a:hlinkClick r:id="rId18"/>
              </a:rPr>
              <a:t>https://pixabay.com/</a:t>
            </a:r>
            <a:r>
              <a:rPr lang="en-US" altLang="zh-CN" sz="1600" dirty="0">
                <a:ea typeface="微软雅黑" panose="020B0503020204020204" pitchFamily="34" charset="-122"/>
              </a:rPr>
              <a:t>. </a:t>
            </a:r>
            <a:endParaRPr lang="zh-CN" altLang="en-US" sz="1600" dirty="0">
              <a:ea typeface="微软雅黑" panose="020B0503020204020204" pitchFamily="34" charset="-122"/>
            </a:endParaRPr>
          </a:p>
        </p:txBody>
      </p:sp>
      <p:cxnSp>
        <p:nvCxnSpPr>
          <p:cNvPr id="52" name="直接连接符 51">
            <a:extLst>
              <a:ext uri="{FF2B5EF4-FFF2-40B4-BE49-F238E27FC236}">
                <a16:creationId xmlns:a16="http://schemas.microsoft.com/office/drawing/2014/main" id="{674A187E-8B60-49D9-B2B1-94CB96152A1B}"/>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11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文本框 78">
            <a:extLst>
              <a:ext uri="{FF2B5EF4-FFF2-40B4-BE49-F238E27FC236}">
                <a16:creationId xmlns:a16="http://schemas.microsoft.com/office/drawing/2014/main" id="{C807919C-1478-4B39-9691-19F4660E1D12}"/>
              </a:ext>
            </a:extLst>
          </p:cNvPr>
          <p:cNvSpPr txBox="1"/>
          <p:nvPr/>
        </p:nvSpPr>
        <p:spPr>
          <a:xfrm>
            <a:off x="320645" y="88766"/>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强化学习</a:t>
            </a:r>
            <a:endParaRPr lang="en-US" altLang="zh-CN" sz="3200" b="1" dirty="0">
              <a:solidFill>
                <a:srgbClr val="0A0AE6"/>
              </a:solidFill>
              <a:ea typeface="微软雅黑" panose="020B0503020204020204" pitchFamily="34" charset="-122"/>
            </a:endParaRPr>
          </a:p>
        </p:txBody>
      </p:sp>
      <p:grpSp>
        <p:nvGrpSpPr>
          <p:cNvPr id="19" name="组合 18">
            <a:extLst>
              <a:ext uri="{FF2B5EF4-FFF2-40B4-BE49-F238E27FC236}">
                <a16:creationId xmlns:a16="http://schemas.microsoft.com/office/drawing/2014/main" id="{F8D177FC-1AE2-4D29-BCDB-1DB7B354798A}"/>
              </a:ext>
            </a:extLst>
          </p:cNvPr>
          <p:cNvGrpSpPr/>
          <p:nvPr/>
        </p:nvGrpSpPr>
        <p:grpSpPr>
          <a:xfrm>
            <a:off x="298790" y="2171161"/>
            <a:ext cx="5004598" cy="2515677"/>
            <a:chOff x="623256" y="1947730"/>
            <a:chExt cx="5004598" cy="2515677"/>
          </a:xfrm>
        </p:grpSpPr>
        <p:grpSp>
          <p:nvGrpSpPr>
            <p:cNvPr id="15" name="组合 14">
              <a:extLst>
                <a:ext uri="{FF2B5EF4-FFF2-40B4-BE49-F238E27FC236}">
                  <a16:creationId xmlns:a16="http://schemas.microsoft.com/office/drawing/2014/main" id="{E4680BF7-823A-498C-BCD3-72C8A32FFEE0}"/>
                </a:ext>
              </a:extLst>
            </p:cNvPr>
            <p:cNvGrpSpPr/>
            <p:nvPr/>
          </p:nvGrpSpPr>
          <p:grpSpPr>
            <a:xfrm>
              <a:off x="623256" y="2400300"/>
              <a:ext cx="1217449" cy="1481865"/>
              <a:chOff x="623256" y="2400300"/>
              <a:chExt cx="1217449" cy="1481865"/>
            </a:xfrm>
          </p:grpSpPr>
          <p:pic>
            <p:nvPicPr>
              <p:cNvPr id="4" name="图形 3" descr="机器人">
                <a:extLst>
                  <a:ext uri="{FF2B5EF4-FFF2-40B4-BE49-F238E27FC236}">
                    <a16:creationId xmlns:a16="http://schemas.microsoft.com/office/drawing/2014/main" id="{25F951F1-C615-4A11-B347-36DA16F3D4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341" y="2400300"/>
                <a:ext cx="1097280" cy="1097280"/>
              </a:xfrm>
              <a:prstGeom prst="rect">
                <a:avLst/>
              </a:prstGeom>
            </p:spPr>
          </p:pic>
          <p:sp>
            <p:nvSpPr>
              <p:cNvPr id="13" name="文本框 12">
                <a:extLst>
                  <a:ext uri="{FF2B5EF4-FFF2-40B4-BE49-F238E27FC236}">
                    <a16:creationId xmlns:a16="http://schemas.microsoft.com/office/drawing/2014/main" id="{37BAFE43-8ED4-4E37-A693-844A46CE193F}"/>
                  </a:ext>
                </a:extLst>
              </p:cNvPr>
              <p:cNvSpPr txBox="1"/>
              <p:nvPr/>
            </p:nvSpPr>
            <p:spPr>
              <a:xfrm>
                <a:off x="623256" y="3358945"/>
                <a:ext cx="1217449" cy="523220"/>
              </a:xfrm>
              <a:prstGeom prst="rect">
                <a:avLst/>
              </a:prstGeom>
              <a:noFill/>
            </p:spPr>
            <p:txBody>
              <a:bodyPr wrap="none" rtlCol="0">
                <a:spAutoFit/>
              </a:bodyPr>
              <a:lstStyle/>
              <a:p>
                <a:r>
                  <a:rPr lang="en-US" altLang="zh-CN" sz="2800" b="1" dirty="0">
                    <a:solidFill>
                      <a:srgbClr val="7030A0"/>
                    </a:solidFill>
                    <a:ea typeface="微软雅黑" panose="020B0503020204020204" pitchFamily="34" charset="-122"/>
                  </a:rPr>
                  <a:t>AGENT</a:t>
                </a:r>
                <a:endParaRPr lang="zh-CN" altLang="en-US" sz="2800" b="1" dirty="0">
                  <a:solidFill>
                    <a:srgbClr val="7030A0"/>
                  </a:solidFill>
                  <a:ea typeface="微软雅黑" panose="020B0503020204020204" pitchFamily="34" charset="-122"/>
                </a:endParaRPr>
              </a:p>
            </p:txBody>
          </p:sp>
        </p:grpSp>
        <p:grpSp>
          <p:nvGrpSpPr>
            <p:cNvPr id="14" name="组合 13">
              <a:extLst>
                <a:ext uri="{FF2B5EF4-FFF2-40B4-BE49-F238E27FC236}">
                  <a16:creationId xmlns:a16="http://schemas.microsoft.com/office/drawing/2014/main" id="{4F540D49-85F9-4C72-9C9E-22CFDD64BBC0}"/>
                </a:ext>
              </a:extLst>
            </p:cNvPr>
            <p:cNvGrpSpPr/>
            <p:nvPr/>
          </p:nvGrpSpPr>
          <p:grpSpPr>
            <a:xfrm>
              <a:off x="3282660" y="2409395"/>
              <a:ext cx="2345194" cy="1454826"/>
              <a:chOff x="2682892" y="2400300"/>
              <a:chExt cx="2345194" cy="1454826"/>
            </a:xfrm>
          </p:grpSpPr>
          <p:pic>
            <p:nvPicPr>
              <p:cNvPr id="12" name="图形 11" descr="郊区场景">
                <a:extLst>
                  <a:ext uri="{FF2B5EF4-FFF2-40B4-BE49-F238E27FC236}">
                    <a16:creationId xmlns:a16="http://schemas.microsoft.com/office/drawing/2014/main" id="{6395E4C3-66CA-474B-90B7-F5B13459C7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7381" y="2400300"/>
                <a:ext cx="1097280" cy="1097280"/>
              </a:xfrm>
              <a:prstGeom prst="rect">
                <a:avLst/>
              </a:prstGeom>
            </p:spPr>
          </p:pic>
          <p:sp>
            <p:nvSpPr>
              <p:cNvPr id="66" name="文本框 65">
                <a:extLst>
                  <a:ext uri="{FF2B5EF4-FFF2-40B4-BE49-F238E27FC236}">
                    <a16:creationId xmlns:a16="http://schemas.microsoft.com/office/drawing/2014/main" id="{63685A2B-99F2-4E97-BEA2-9AE0306D7848}"/>
                  </a:ext>
                </a:extLst>
              </p:cNvPr>
              <p:cNvSpPr txBox="1"/>
              <p:nvPr/>
            </p:nvSpPr>
            <p:spPr>
              <a:xfrm>
                <a:off x="2682892" y="3331906"/>
                <a:ext cx="2345194" cy="523220"/>
              </a:xfrm>
              <a:prstGeom prst="rect">
                <a:avLst/>
              </a:prstGeom>
              <a:noFill/>
            </p:spPr>
            <p:txBody>
              <a:bodyPr wrap="none" rtlCol="0">
                <a:spAutoFit/>
              </a:bodyPr>
              <a:lstStyle/>
              <a:p>
                <a:r>
                  <a:rPr lang="en-US" altLang="zh-CN" sz="2800" b="1" kern="200" spc="-100" dirty="0">
                    <a:solidFill>
                      <a:srgbClr val="00B050"/>
                    </a:solidFill>
                    <a:ea typeface="微软雅黑" panose="020B0503020204020204" pitchFamily="34" charset="-122"/>
                  </a:rPr>
                  <a:t>ENVIRONMENT</a:t>
                </a:r>
                <a:endParaRPr lang="zh-CN" altLang="en-US" sz="2800" b="1" kern="200" spc="-100" dirty="0">
                  <a:solidFill>
                    <a:srgbClr val="00B050"/>
                  </a:solidFill>
                  <a:ea typeface="微软雅黑" panose="020B0503020204020204" pitchFamily="34" charset="-122"/>
                </a:endParaRPr>
              </a:p>
            </p:txBody>
          </p:sp>
        </p:grpSp>
        <p:pic>
          <p:nvPicPr>
            <p:cNvPr id="17" name="图形 16" descr="箭头轻微弯曲">
              <a:extLst>
                <a:ext uri="{FF2B5EF4-FFF2-40B4-BE49-F238E27FC236}">
                  <a16:creationId xmlns:a16="http://schemas.microsoft.com/office/drawing/2014/main" id="{CBBEC36A-01E2-45E1-8989-77C3D6CF99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582925">
              <a:off x="1359763" y="2092483"/>
              <a:ext cx="3069702" cy="914400"/>
            </a:xfrm>
            <a:prstGeom prst="rect">
              <a:avLst/>
            </a:prstGeom>
          </p:spPr>
        </p:pic>
        <p:pic>
          <p:nvPicPr>
            <p:cNvPr id="67" name="图形 66" descr="箭头轻微弯曲">
              <a:extLst>
                <a:ext uri="{FF2B5EF4-FFF2-40B4-BE49-F238E27FC236}">
                  <a16:creationId xmlns:a16="http://schemas.microsoft.com/office/drawing/2014/main" id="{5C4B66F7-7964-44DD-BDFC-72AAA91D84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288763">
              <a:off x="1268913" y="3404381"/>
              <a:ext cx="2150385" cy="914400"/>
            </a:xfrm>
            <a:prstGeom prst="rect">
              <a:avLst/>
            </a:prstGeom>
          </p:spPr>
        </p:pic>
        <p:sp>
          <p:nvSpPr>
            <p:cNvPr id="18" name="文本框 17">
              <a:extLst>
                <a:ext uri="{FF2B5EF4-FFF2-40B4-BE49-F238E27FC236}">
                  <a16:creationId xmlns:a16="http://schemas.microsoft.com/office/drawing/2014/main" id="{0522A86F-AB72-4C67-866A-4DAF40EE63C4}"/>
                </a:ext>
              </a:extLst>
            </p:cNvPr>
            <p:cNvSpPr txBox="1"/>
            <p:nvPr/>
          </p:nvSpPr>
          <p:spPr>
            <a:xfrm>
              <a:off x="2013218" y="4001742"/>
              <a:ext cx="803425" cy="461665"/>
            </a:xfrm>
            <a:prstGeom prst="rect">
              <a:avLst/>
            </a:prstGeom>
            <a:noFill/>
          </p:spPr>
          <p:txBody>
            <a:bodyPr wrap="none" rtlCol="0">
              <a:spAutoFit/>
            </a:bodyPr>
            <a:lstStyle/>
            <a:p>
              <a:r>
                <a:rPr lang="zh-CN" altLang="en-US" sz="2400" b="1" dirty="0">
                  <a:latin typeface="+mj-lt"/>
                  <a:ea typeface="微软雅黑" panose="020B0503020204020204" pitchFamily="34" charset="-122"/>
                </a:rPr>
                <a:t>动作</a:t>
              </a:r>
            </a:p>
          </p:txBody>
        </p:sp>
        <p:sp>
          <p:nvSpPr>
            <p:cNvPr id="68" name="文本框 67">
              <a:extLst>
                <a:ext uri="{FF2B5EF4-FFF2-40B4-BE49-F238E27FC236}">
                  <a16:creationId xmlns:a16="http://schemas.microsoft.com/office/drawing/2014/main" id="{FEAB9A8E-C0D2-4015-99C2-BE9234998042}"/>
                </a:ext>
              </a:extLst>
            </p:cNvPr>
            <p:cNvSpPr txBox="1"/>
            <p:nvPr/>
          </p:nvSpPr>
          <p:spPr>
            <a:xfrm>
              <a:off x="2344105" y="1947730"/>
              <a:ext cx="2350323" cy="461665"/>
            </a:xfrm>
            <a:prstGeom prst="rect">
              <a:avLst/>
            </a:prstGeom>
            <a:noFill/>
          </p:spPr>
          <p:txBody>
            <a:bodyPr wrap="none" rtlCol="0">
              <a:spAutoFit/>
            </a:bodyPr>
            <a:lstStyle/>
            <a:p>
              <a:r>
                <a:rPr lang="zh-CN" altLang="en-US" sz="2400" b="1" dirty="0">
                  <a:latin typeface="+mj-lt"/>
                  <a:ea typeface="微软雅黑" panose="020B0503020204020204" pitchFamily="34" charset="-122"/>
                </a:rPr>
                <a:t>奖励、环境状态</a:t>
              </a:r>
            </a:p>
          </p:txBody>
        </p:sp>
      </p:grpSp>
      <p:pic>
        <p:nvPicPr>
          <p:cNvPr id="3074" name="Picture 2" descr="Reinforcement Learning Example with a Dog.">
            <a:extLst>
              <a:ext uri="{FF2B5EF4-FFF2-40B4-BE49-F238E27FC236}">
                <a16:creationId xmlns:a16="http://schemas.microsoft.com/office/drawing/2014/main" id="{AEAA49AB-D972-4421-A586-463F35898C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9486" y="1314516"/>
            <a:ext cx="6410822" cy="4761821"/>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2CC82EC-1BC8-458A-A518-C1188DD6345F}"/>
              </a:ext>
            </a:extLst>
          </p:cNvPr>
          <p:cNvSpPr/>
          <p:nvPr/>
        </p:nvSpPr>
        <p:spPr>
          <a:xfrm>
            <a:off x="108155" y="6474067"/>
            <a:ext cx="10851673" cy="369332"/>
          </a:xfrm>
          <a:prstGeom prst="rect">
            <a:avLst/>
          </a:prstGeom>
        </p:spPr>
        <p:txBody>
          <a:bodyPr wrap="square">
            <a:spAutoFit/>
          </a:bodyPr>
          <a:lstStyle/>
          <a:p>
            <a:r>
              <a:rPr lang="en-US" altLang="zh-CN" dirty="0">
                <a:ea typeface="微软雅黑" panose="020B0503020204020204" pitchFamily="34" charset="-122"/>
              </a:rPr>
              <a:t>The image on the right is from </a:t>
            </a:r>
            <a:r>
              <a:rPr lang="zh-CN" altLang="en-US" dirty="0">
                <a:ea typeface="微软雅黑" panose="020B0503020204020204" pitchFamily="34" charset="-122"/>
                <a:hlinkClick r:id="rId9"/>
              </a:rPr>
              <a:t>https://dzone.com/articles/a-beginners-guide-to-machine-learning-what-aspirin</a:t>
            </a:r>
            <a:r>
              <a:rPr lang="en-US" altLang="zh-CN" dirty="0">
                <a:ea typeface="微软雅黑" panose="020B0503020204020204" pitchFamily="34" charset="-122"/>
              </a:rPr>
              <a:t>. </a:t>
            </a:r>
            <a:endParaRPr lang="zh-CN" altLang="en-US" dirty="0">
              <a:ea typeface="微软雅黑" panose="020B0503020204020204" pitchFamily="34" charset="-122"/>
            </a:endParaRPr>
          </a:p>
        </p:txBody>
      </p:sp>
      <p:cxnSp>
        <p:nvCxnSpPr>
          <p:cNvPr id="22" name="直接连接符 21">
            <a:extLst>
              <a:ext uri="{FF2B5EF4-FFF2-40B4-BE49-F238E27FC236}">
                <a16:creationId xmlns:a16="http://schemas.microsoft.com/office/drawing/2014/main" id="{2F9B3130-95C6-439B-A77D-232D04AC6C88}"/>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241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文本框 78">
            <a:extLst>
              <a:ext uri="{FF2B5EF4-FFF2-40B4-BE49-F238E27FC236}">
                <a16:creationId xmlns:a16="http://schemas.microsoft.com/office/drawing/2014/main" id="{C807919C-1478-4B39-9691-19F4660E1D12}"/>
              </a:ext>
            </a:extLst>
          </p:cNvPr>
          <p:cNvSpPr txBox="1"/>
          <p:nvPr/>
        </p:nvSpPr>
        <p:spPr>
          <a:xfrm>
            <a:off x="320645" y="79435"/>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强化学习例子</a:t>
            </a:r>
            <a:endParaRPr lang="en-US" altLang="zh-CN" sz="3200" b="1" dirty="0">
              <a:solidFill>
                <a:srgbClr val="0A0AE6"/>
              </a:solidFill>
              <a:ea typeface="微软雅黑" panose="020B0503020204020204" pitchFamily="34" charset="-122"/>
            </a:endParaRPr>
          </a:p>
        </p:txBody>
      </p:sp>
      <p:sp>
        <p:nvSpPr>
          <p:cNvPr id="20" name="矩形 19">
            <a:extLst>
              <a:ext uri="{FF2B5EF4-FFF2-40B4-BE49-F238E27FC236}">
                <a16:creationId xmlns:a16="http://schemas.microsoft.com/office/drawing/2014/main" id="{22CC82EC-1BC8-458A-A518-C1188DD6345F}"/>
              </a:ext>
            </a:extLst>
          </p:cNvPr>
          <p:cNvSpPr/>
          <p:nvPr/>
        </p:nvSpPr>
        <p:spPr>
          <a:xfrm>
            <a:off x="108155" y="5956955"/>
            <a:ext cx="12083845" cy="923330"/>
          </a:xfrm>
          <a:prstGeom prst="rect">
            <a:avLst/>
          </a:prstGeom>
        </p:spPr>
        <p:txBody>
          <a:bodyPr wrap="square">
            <a:spAutoFit/>
          </a:bodyPr>
          <a:lstStyle/>
          <a:p>
            <a:r>
              <a:rPr lang="en-US" altLang="zh-CN" dirty="0">
                <a:ea typeface="微软雅黑" panose="020B0503020204020204" pitchFamily="34" charset="-122"/>
              </a:rPr>
              <a:t>The pic for Alpha go is from </a:t>
            </a:r>
            <a:r>
              <a:rPr lang="en-US" altLang="zh-CN" dirty="0">
                <a:ea typeface="微软雅黑" panose="020B0503020204020204" pitchFamily="34" charset="-122"/>
                <a:hlinkClick r:id="rId2"/>
              </a:rPr>
              <a:t>https://www.thedigitalhash.com/ai-miracle-documentary-alphago-comes-netflix/</a:t>
            </a:r>
            <a:r>
              <a:rPr lang="en-US" altLang="zh-CN" dirty="0">
                <a:ea typeface="微软雅黑" panose="020B0503020204020204" pitchFamily="34" charset="-122"/>
              </a:rPr>
              <a:t>. </a:t>
            </a:r>
          </a:p>
          <a:p>
            <a:r>
              <a:rPr lang="en-US" altLang="zh-CN" dirty="0">
                <a:ea typeface="微软雅黑" panose="020B0503020204020204" pitchFamily="34" charset="-122"/>
              </a:rPr>
              <a:t>The pic for the walker is from </a:t>
            </a:r>
            <a:r>
              <a:rPr lang="en-US" altLang="zh-CN" dirty="0">
                <a:ea typeface="微软雅黑" panose="020B0503020204020204" pitchFamily="34" charset="-122"/>
                <a:hlinkClick r:id="rId3"/>
              </a:rPr>
              <a:t>https://eng.uber.com/deep-neuroevolution/</a:t>
            </a:r>
            <a:r>
              <a:rPr lang="en-US" altLang="zh-CN" dirty="0">
                <a:ea typeface="微软雅黑" panose="020B0503020204020204" pitchFamily="34" charset="-122"/>
              </a:rPr>
              <a:t>.</a:t>
            </a:r>
          </a:p>
          <a:p>
            <a:r>
              <a:rPr lang="en-US" altLang="zh-CN" dirty="0">
                <a:ea typeface="微软雅黑" panose="020B0503020204020204" pitchFamily="34" charset="-122"/>
              </a:rPr>
              <a:t>The pic for StarCraft II is from </a:t>
            </a:r>
            <a:r>
              <a:rPr lang="en-US" altLang="zh-CN" dirty="0">
                <a:ea typeface="微软雅黑" panose="020B0503020204020204" pitchFamily="34" charset="-122"/>
                <a:hlinkClick r:id="rId4"/>
              </a:rPr>
              <a:t>https://www.gwern.net/docs/reinforcement-learning/2019-vinyals.pdf</a:t>
            </a:r>
            <a:r>
              <a:rPr lang="en-US" altLang="zh-CN" dirty="0">
                <a:ea typeface="微软雅黑" panose="020B0503020204020204" pitchFamily="34" charset="-122"/>
              </a:rPr>
              <a:t>. </a:t>
            </a:r>
            <a:endParaRPr lang="zh-CN" altLang="en-US" dirty="0">
              <a:ea typeface="微软雅黑" panose="020B0503020204020204" pitchFamily="34" charset="-122"/>
            </a:endParaRPr>
          </a:p>
        </p:txBody>
      </p:sp>
      <p:pic>
        <p:nvPicPr>
          <p:cNvPr id="4098" name="Picture 2" descr="See the source image">
            <a:extLst>
              <a:ext uri="{FF2B5EF4-FFF2-40B4-BE49-F238E27FC236}">
                <a16:creationId xmlns:a16="http://schemas.microsoft.com/office/drawing/2014/main" id="{C4AAFB74-B607-4253-8DB1-DCD17A7DD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3" y="3541647"/>
            <a:ext cx="5633884" cy="24153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e the source image">
            <a:extLst>
              <a:ext uri="{FF2B5EF4-FFF2-40B4-BE49-F238E27FC236}">
                <a16:creationId xmlns:a16="http://schemas.microsoft.com/office/drawing/2014/main" id="{61B6CFEA-67EB-44E9-9C43-28A962850F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768" y="955496"/>
            <a:ext cx="4858664" cy="253865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4367F40-33C5-460E-AB9E-3909052F8A5E}"/>
              </a:ext>
            </a:extLst>
          </p:cNvPr>
          <p:cNvPicPr>
            <a:picLocks noChangeAspect="1"/>
          </p:cNvPicPr>
          <p:nvPr/>
        </p:nvPicPr>
        <p:blipFill>
          <a:blip r:embed="rId7"/>
          <a:stretch>
            <a:fillRect/>
          </a:stretch>
        </p:blipFill>
        <p:spPr>
          <a:xfrm>
            <a:off x="5832237" y="1052164"/>
            <a:ext cx="6140447" cy="4459437"/>
          </a:xfrm>
          <a:prstGeom prst="rect">
            <a:avLst/>
          </a:prstGeom>
        </p:spPr>
      </p:pic>
      <p:cxnSp>
        <p:nvCxnSpPr>
          <p:cNvPr id="8" name="直接连接符 7">
            <a:extLst>
              <a:ext uri="{FF2B5EF4-FFF2-40B4-BE49-F238E27FC236}">
                <a16:creationId xmlns:a16="http://schemas.microsoft.com/office/drawing/2014/main" id="{7BF39A1B-8938-4C9D-8054-D2DF8455169B}"/>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741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Cat, Small, Kitten, Domestic Cat, Pet, Cute, Sweet">
            <a:extLst>
              <a:ext uri="{FF2B5EF4-FFF2-40B4-BE49-F238E27FC236}">
                <a16:creationId xmlns:a16="http://schemas.microsoft.com/office/drawing/2014/main" id="{0D268A6A-4145-4616-A48A-87900EF4727C}"/>
              </a:ext>
            </a:extLst>
          </p:cNvPr>
          <p:cNvPicPr>
            <a:picLocks noChangeArrowheads="1"/>
          </p:cNvPicPr>
          <p:nvPr/>
        </p:nvPicPr>
        <p:blipFill rotWithShape="1">
          <a:blip r:embed="rId2">
            <a:extLst>
              <a:ext uri="{28A0092B-C50C-407E-A947-70E740481C1C}">
                <a14:useLocalDpi xmlns:a14="http://schemas.microsoft.com/office/drawing/2010/main" val="0"/>
              </a:ext>
            </a:extLst>
          </a:blip>
          <a:srcRect l="15483" t="22198" r="41937" b="14536"/>
          <a:stretch/>
        </p:blipFill>
        <p:spPr bwMode="auto">
          <a:xfrm>
            <a:off x="216307" y="2299690"/>
            <a:ext cx="2743200" cy="2743200"/>
          </a:xfrm>
          <a:prstGeom prst="rect">
            <a:avLst/>
          </a:prstGeom>
          <a:noFill/>
        </p:spPr>
      </p:pic>
      <p:graphicFrame>
        <p:nvGraphicFramePr>
          <p:cNvPr id="5" name="表格 4">
            <a:extLst>
              <a:ext uri="{FF2B5EF4-FFF2-40B4-BE49-F238E27FC236}">
                <a16:creationId xmlns:a16="http://schemas.microsoft.com/office/drawing/2014/main" id="{D01AE326-15C8-4A0C-95B6-BAE716C57CC9}"/>
              </a:ext>
            </a:extLst>
          </p:cNvPr>
          <p:cNvGraphicFramePr>
            <a:graphicFrameLocks noGrp="1"/>
          </p:cNvGraphicFramePr>
          <p:nvPr>
            <p:extLst>
              <p:ext uri="{D42A27DB-BD31-4B8C-83A1-F6EECF244321}">
                <p14:modId xmlns:p14="http://schemas.microsoft.com/office/powerpoint/2010/main" val="1224284248"/>
              </p:ext>
            </p:extLst>
          </p:nvPr>
        </p:nvGraphicFramePr>
        <p:xfrm>
          <a:off x="216307" y="2299690"/>
          <a:ext cx="2743200" cy="274320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801793452"/>
                    </a:ext>
                  </a:extLst>
                </a:gridCol>
                <a:gridCol w="685800">
                  <a:extLst>
                    <a:ext uri="{9D8B030D-6E8A-4147-A177-3AD203B41FA5}">
                      <a16:colId xmlns:a16="http://schemas.microsoft.com/office/drawing/2014/main" val="3625995284"/>
                    </a:ext>
                  </a:extLst>
                </a:gridCol>
                <a:gridCol w="685800">
                  <a:extLst>
                    <a:ext uri="{9D8B030D-6E8A-4147-A177-3AD203B41FA5}">
                      <a16:colId xmlns:a16="http://schemas.microsoft.com/office/drawing/2014/main" val="900848210"/>
                    </a:ext>
                  </a:extLst>
                </a:gridCol>
                <a:gridCol w="685800">
                  <a:extLst>
                    <a:ext uri="{9D8B030D-6E8A-4147-A177-3AD203B41FA5}">
                      <a16:colId xmlns:a16="http://schemas.microsoft.com/office/drawing/2014/main" val="578071982"/>
                    </a:ext>
                  </a:extLst>
                </a:gridCol>
              </a:tblGrid>
              <a:tr h="685800">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4434027"/>
                  </a:ext>
                </a:extLst>
              </a:tr>
              <a:tr h="685800">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8396652"/>
                  </a:ext>
                </a:extLst>
              </a:tr>
              <a:tr h="685800">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FC6"/>
                    </a:solid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342460"/>
                  </a:ext>
                </a:extLst>
              </a:tr>
              <a:tr h="685800">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140245"/>
                  </a:ext>
                </a:extLst>
              </a:tr>
            </a:tbl>
          </a:graphicData>
        </a:graphic>
      </p:graphicFrame>
      <p:sp>
        <p:nvSpPr>
          <p:cNvPr id="18" name="文本框 17">
            <a:extLst>
              <a:ext uri="{FF2B5EF4-FFF2-40B4-BE49-F238E27FC236}">
                <a16:creationId xmlns:a16="http://schemas.microsoft.com/office/drawing/2014/main" id="{F31289A8-532D-4099-81A4-11B25CE5083C}"/>
              </a:ext>
            </a:extLst>
          </p:cNvPr>
          <p:cNvSpPr txBox="1"/>
          <p:nvPr/>
        </p:nvSpPr>
        <p:spPr>
          <a:xfrm>
            <a:off x="320645" y="98097"/>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自监督学习</a:t>
            </a:r>
            <a:endParaRPr lang="en-US" altLang="zh-CN" sz="3200" b="1" dirty="0">
              <a:solidFill>
                <a:srgbClr val="0A0AE6"/>
              </a:solidFill>
              <a:ea typeface="微软雅黑" panose="020B0503020204020204" pitchFamily="34" charset="-122"/>
            </a:endParaRPr>
          </a:p>
        </p:txBody>
      </p:sp>
      <p:sp>
        <p:nvSpPr>
          <p:cNvPr id="7" name="矩形 6">
            <a:extLst>
              <a:ext uri="{FF2B5EF4-FFF2-40B4-BE49-F238E27FC236}">
                <a16:creationId xmlns:a16="http://schemas.microsoft.com/office/drawing/2014/main" id="{2F732ED4-EE37-4181-8B82-48DB047C8C6C}"/>
              </a:ext>
            </a:extLst>
          </p:cNvPr>
          <p:cNvSpPr/>
          <p:nvPr/>
        </p:nvSpPr>
        <p:spPr>
          <a:xfrm>
            <a:off x="3677265" y="2579908"/>
            <a:ext cx="8514735" cy="2246769"/>
          </a:xfrm>
          <a:prstGeom prst="rect">
            <a:avLst/>
          </a:prstGeom>
        </p:spPr>
        <p:txBody>
          <a:bodyPr wrap="square">
            <a:spAutoFit/>
          </a:bodyPr>
          <a:lstStyle/>
          <a:p>
            <a:r>
              <a:rPr lang="zh-CN" altLang="en-US" sz="2800" dirty="0">
                <a:latin typeface="楷体" panose="02010609060101010101" pitchFamily="49" charset="-122"/>
                <a:ea typeface="楷体" panose="02010609060101010101" pitchFamily="49" charset="-122"/>
              </a:rPr>
              <a:t>    机器</a:t>
            </a:r>
            <a:r>
              <a:rPr lang="zh-CN" altLang="en-US" sz="2800" dirty="0">
                <a:highlight>
                  <a:srgbClr val="A8EFC6"/>
                </a:highlight>
                <a:latin typeface="楷体" panose="02010609060101010101" pitchFamily="49" charset="-122"/>
                <a:ea typeface="楷体" panose="02010609060101010101" pitchFamily="49" charset="-122"/>
              </a:rPr>
              <a:t>学习</a:t>
            </a:r>
            <a:r>
              <a:rPr lang="zh-CN" altLang="en-US" sz="2800" dirty="0">
                <a:latin typeface="楷体" panose="02010609060101010101" pitchFamily="49" charset="-122"/>
                <a:ea typeface="楷体" panose="02010609060101010101" pitchFamily="49" charset="-122"/>
              </a:rPr>
              <a:t>是一门</a:t>
            </a:r>
            <a:r>
              <a:rPr lang="zh-CN" altLang="en-US" sz="2800" dirty="0">
                <a:highlight>
                  <a:srgbClr val="A8EFC6"/>
                </a:highlight>
                <a:latin typeface="楷体" panose="02010609060101010101" pitchFamily="49" charset="-122"/>
                <a:ea typeface="楷体" panose="02010609060101010101" pitchFamily="49" charset="-122"/>
              </a:rPr>
              <a:t>多领域</a:t>
            </a:r>
            <a:r>
              <a:rPr lang="zh-CN" altLang="en-US" sz="2800" dirty="0">
                <a:latin typeface="楷体" panose="02010609060101010101" pitchFamily="49" charset="-122"/>
                <a:ea typeface="楷体" panose="02010609060101010101" pitchFamily="49" charset="-122"/>
              </a:rPr>
              <a:t>交叉学科，</a:t>
            </a:r>
            <a:r>
              <a:rPr lang="zh-CN" altLang="en-US" sz="2800" dirty="0">
                <a:highlight>
                  <a:srgbClr val="A8EFC6"/>
                </a:highlight>
                <a:latin typeface="楷体" panose="02010609060101010101" pitchFamily="49" charset="-122"/>
                <a:ea typeface="楷体" panose="02010609060101010101" pitchFamily="49" charset="-122"/>
              </a:rPr>
              <a:t>涉及</a:t>
            </a:r>
            <a:r>
              <a:rPr lang="zh-CN" altLang="en-US" sz="2800" dirty="0">
                <a:latin typeface="楷体" panose="02010609060101010101" pitchFamily="49" charset="-122"/>
                <a:ea typeface="楷体" panose="02010609060101010101" pitchFamily="49" charset="-122"/>
              </a:rPr>
              <a:t>概率论、统计学、</a:t>
            </a:r>
            <a:r>
              <a:rPr lang="zh-CN" altLang="en-US" sz="2800" dirty="0">
                <a:highlight>
                  <a:srgbClr val="A8EFC6"/>
                </a:highlight>
                <a:latin typeface="楷体" panose="02010609060101010101" pitchFamily="49" charset="-122"/>
                <a:ea typeface="楷体" panose="02010609060101010101" pitchFamily="49" charset="-122"/>
              </a:rPr>
              <a:t>逼近论</a:t>
            </a:r>
            <a:r>
              <a:rPr lang="zh-CN" altLang="en-US" sz="2800" dirty="0">
                <a:latin typeface="楷体" panose="02010609060101010101" pitchFamily="49" charset="-122"/>
                <a:ea typeface="楷体" panose="02010609060101010101" pitchFamily="49" charset="-122"/>
              </a:rPr>
              <a:t>、凸分析、算法</a:t>
            </a:r>
            <a:r>
              <a:rPr lang="zh-CN" altLang="en-US" sz="2800" dirty="0">
                <a:highlight>
                  <a:srgbClr val="A8EFC6"/>
                </a:highlight>
                <a:latin typeface="楷体" panose="02010609060101010101" pitchFamily="49" charset="-122"/>
                <a:ea typeface="楷体" panose="02010609060101010101" pitchFamily="49" charset="-122"/>
              </a:rPr>
              <a:t>复杂度</a:t>
            </a:r>
            <a:r>
              <a:rPr lang="zh-CN" altLang="en-US" sz="2800" dirty="0">
                <a:latin typeface="楷体" panose="02010609060101010101" pitchFamily="49" charset="-122"/>
                <a:ea typeface="楷体" panose="02010609060101010101" pitchFamily="49" charset="-122"/>
              </a:rPr>
              <a:t>理论等多门学科。专门</a:t>
            </a:r>
            <a:r>
              <a:rPr lang="zh-CN" altLang="en-US" sz="2800" dirty="0">
                <a:highlight>
                  <a:srgbClr val="A8EFC6"/>
                </a:highlight>
                <a:latin typeface="楷体" panose="02010609060101010101" pitchFamily="49" charset="-122"/>
                <a:ea typeface="楷体" panose="02010609060101010101" pitchFamily="49" charset="-122"/>
              </a:rPr>
              <a:t>研究</a:t>
            </a:r>
            <a:r>
              <a:rPr lang="zh-CN" altLang="en-US" sz="2800" dirty="0">
                <a:latin typeface="楷体" panose="02010609060101010101" pitchFamily="49" charset="-122"/>
                <a:ea typeface="楷体" panose="02010609060101010101" pitchFamily="49" charset="-122"/>
              </a:rPr>
              <a:t>计算机怎样模拟或实现</a:t>
            </a:r>
            <a:r>
              <a:rPr lang="zh-CN" altLang="en-US" sz="2800" dirty="0">
                <a:highlight>
                  <a:srgbClr val="A8EFC6"/>
                </a:highlight>
                <a:latin typeface="楷体" panose="02010609060101010101" pitchFamily="49" charset="-122"/>
                <a:ea typeface="楷体" panose="02010609060101010101" pitchFamily="49" charset="-122"/>
              </a:rPr>
              <a:t>人类</a:t>
            </a:r>
            <a:r>
              <a:rPr lang="zh-CN" altLang="en-US" sz="2800" dirty="0">
                <a:latin typeface="楷体" panose="02010609060101010101" pitchFamily="49" charset="-122"/>
                <a:ea typeface="楷体" panose="02010609060101010101" pitchFamily="49" charset="-122"/>
              </a:rPr>
              <a:t>的学习</a:t>
            </a:r>
            <a:r>
              <a:rPr lang="zh-CN" altLang="en-US" sz="2800" dirty="0">
                <a:highlight>
                  <a:srgbClr val="A8EFC6"/>
                </a:highlight>
                <a:latin typeface="楷体" panose="02010609060101010101" pitchFamily="49" charset="-122"/>
                <a:ea typeface="楷体" panose="02010609060101010101" pitchFamily="49" charset="-122"/>
              </a:rPr>
              <a:t>行为</a:t>
            </a:r>
            <a:r>
              <a:rPr lang="zh-CN" altLang="en-US" sz="2800" dirty="0">
                <a:latin typeface="楷体" panose="02010609060101010101" pitchFamily="49" charset="-122"/>
                <a:ea typeface="楷体" panose="02010609060101010101" pitchFamily="49" charset="-122"/>
              </a:rPr>
              <a:t>，以获取新的</a:t>
            </a:r>
            <a:r>
              <a:rPr lang="zh-CN" altLang="en-US" sz="2800" dirty="0">
                <a:highlight>
                  <a:srgbClr val="A8EFC6"/>
                </a:highlight>
                <a:latin typeface="楷体" panose="02010609060101010101" pitchFamily="49" charset="-122"/>
                <a:ea typeface="楷体" panose="02010609060101010101" pitchFamily="49" charset="-122"/>
              </a:rPr>
              <a:t>知识</a:t>
            </a:r>
            <a:r>
              <a:rPr lang="zh-CN" altLang="en-US" sz="2800" dirty="0">
                <a:latin typeface="楷体" panose="02010609060101010101" pitchFamily="49" charset="-122"/>
                <a:ea typeface="楷体" panose="02010609060101010101" pitchFamily="49" charset="-122"/>
              </a:rPr>
              <a:t>或技能，重新</a:t>
            </a:r>
            <a:r>
              <a:rPr lang="zh-CN" altLang="en-US" sz="2800" dirty="0">
                <a:highlight>
                  <a:srgbClr val="A8EFC6"/>
                </a:highlight>
                <a:latin typeface="楷体" panose="02010609060101010101" pitchFamily="49" charset="-122"/>
                <a:ea typeface="楷体" panose="02010609060101010101" pitchFamily="49" charset="-122"/>
              </a:rPr>
              <a:t>组织</a:t>
            </a:r>
            <a:r>
              <a:rPr lang="zh-CN" altLang="en-US" sz="2800" dirty="0">
                <a:latin typeface="楷体" panose="02010609060101010101" pitchFamily="49" charset="-122"/>
                <a:ea typeface="楷体" panose="02010609060101010101" pitchFamily="49" charset="-122"/>
              </a:rPr>
              <a:t>已有的知识</a:t>
            </a:r>
            <a:r>
              <a:rPr lang="zh-CN" altLang="en-US" sz="2800" dirty="0">
                <a:highlight>
                  <a:srgbClr val="A8EFC6"/>
                </a:highlight>
                <a:latin typeface="楷体" panose="02010609060101010101" pitchFamily="49" charset="-122"/>
                <a:ea typeface="楷体" panose="02010609060101010101" pitchFamily="49" charset="-122"/>
              </a:rPr>
              <a:t>结构</a:t>
            </a:r>
            <a:r>
              <a:rPr lang="zh-CN" altLang="en-US" sz="2800" dirty="0">
                <a:latin typeface="楷体" panose="02010609060101010101" pitchFamily="49" charset="-122"/>
                <a:ea typeface="楷体" panose="02010609060101010101" pitchFamily="49" charset="-122"/>
              </a:rPr>
              <a:t>使之不断改善</a:t>
            </a:r>
            <a:r>
              <a:rPr lang="zh-CN" altLang="en-US" sz="2800" dirty="0">
                <a:highlight>
                  <a:srgbClr val="A8EFC6"/>
                </a:highlight>
                <a:latin typeface="楷体" panose="02010609060101010101" pitchFamily="49" charset="-122"/>
                <a:ea typeface="楷体" panose="02010609060101010101" pitchFamily="49" charset="-122"/>
              </a:rPr>
              <a:t>自身</a:t>
            </a:r>
            <a:r>
              <a:rPr lang="zh-CN" altLang="en-US" sz="2800" dirty="0">
                <a:latin typeface="楷体" panose="02010609060101010101" pitchFamily="49" charset="-122"/>
                <a:ea typeface="楷体" panose="02010609060101010101" pitchFamily="49" charset="-122"/>
              </a:rPr>
              <a:t>的性能。</a:t>
            </a:r>
          </a:p>
        </p:txBody>
      </p:sp>
      <p:sp>
        <p:nvSpPr>
          <p:cNvPr id="11" name="文本框 10">
            <a:extLst>
              <a:ext uri="{FF2B5EF4-FFF2-40B4-BE49-F238E27FC236}">
                <a16:creationId xmlns:a16="http://schemas.microsoft.com/office/drawing/2014/main" id="{CEC56338-EDDA-41F9-9B9C-1AFCF65BCFFE}"/>
              </a:ext>
            </a:extLst>
          </p:cNvPr>
          <p:cNvSpPr txBox="1"/>
          <p:nvPr/>
        </p:nvSpPr>
        <p:spPr>
          <a:xfrm>
            <a:off x="155021" y="5260258"/>
            <a:ext cx="1569660" cy="369332"/>
          </a:xfrm>
          <a:prstGeom prst="rect">
            <a:avLst/>
          </a:prstGeom>
          <a:noFill/>
        </p:spPr>
        <p:txBody>
          <a:bodyPr wrap="none" rtlCol="0">
            <a:spAutoFit/>
          </a:bodyPr>
          <a:lstStyle/>
          <a:p>
            <a:r>
              <a:rPr lang="zh-CN" altLang="en-US" b="1" dirty="0">
                <a:solidFill>
                  <a:srgbClr val="FF0000"/>
                </a:solidFill>
                <a:ea typeface="微软雅黑" panose="020B0503020204020204" pitchFamily="34" charset="-122"/>
              </a:rPr>
              <a:t>预测缺失像素</a:t>
            </a:r>
          </a:p>
        </p:txBody>
      </p:sp>
      <p:sp>
        <p:nvSpPr>
          <p:cNvPr id="49" name="文本框 48">
            <a:extLst>
              <a:ext uri="{FF2B5EF4-FFF2-40B4-BE49-F238E27FC236}">
                <a16:creationId xmlns:a16="http://schemas.microsoft.com/office/drawing/2014/main" id="{54688C5A-C175-4E1D-9802-CF91BD45162B}"/>
              </a:ext>
            </a:extLst>
          </p:cNvPr>
          <p:cNvSpPr txBox="1"/>
          <p:nvPr/>
        </p:nvSpPr>
        <p:spPr>
          <a:xfrm>
            <a:off x="4495963" y="5260258"/>
            <a:ext cx="1569660" cy="369332"/>
          </a:xfrm>
          <a:prstGeom prst="rect">
            <a:avLst/>
          </a:prstGeom>
          <a:noFill/>
        </p:spPr>
        <p:txBody>
          <a:bodyPr wrap="none" rtlCol="0">
            <a:spAutoFit/>
          </a:bodyPr>
          <a:lstStyle/>
          <a:p>
            <a:r>
              <a:rPr lang="zh-CN" altLang="en-US" b="1" dirty="0">
                <a:solidFill>
                  <a:srgbClr val="FF0000"/>
                </a:solidFill>
                <a:ea typeface="微软雅黑" panose="020B0503020204020204" pitchFamily="34" charset="-122"/>
              </a:rPr>
              <a:t>预测缺失文字</a:t>
            </a:r>
          </a:p>
        </p:txBody>
      </p:sp>
      <p:sp>
        <p:nvSpPr>
          <p:cNvPr id="51" name="矩形 50">
            <a:extLst>
              <a:ext uri="{FF2B5EF4-FFF2-40B4-BE49-F238E27FC236}">
                <a16:creationId xmlns:a16="http://schemas.microsoft.com/office/drawing/2014/main" id="{45B5EB34-162F-4EAC-B327-F7E54B454D30}"/>
              </a:ext>
            </a:extLst>
          </p:cNvPr>
          <p:cNvSpPr/>
          <p:nvPr/>
        </p:nvSpPr>
        <p:spPr>
          <a:xfrm>
            <a:off x="0" y="6259094"/>
            <a:ext cx="11286231" cy="584775"/>
          </a:xfrm>
          <a:prstGeom prst="rect">
            <a:avLst/>
          </a:prstGeom>
        </p:spPr>
        <p:txBody>
          <a:bodyPr wrap="none">
            <a:spAutoFit/>
          </a:bodyPr>
          <a:lstStyle/>
          <a:p>
            <a:r>
              <a:rPr lang="en-US" altLang="zh-CN" sz="1600" dirty="0">
                <a:ea typeface="微软雅黑" panose="020B0503020204020204" pitchFamily="34" charset="-122"/>
              </a:rPr>
              <a:t>Images for the cat is from </a:t>
            </a:r>
            <a:r>
              <a:rPr lang="zh-CN" altLang="en-US" sz="1600" dirty="0">
                <a:ea typeface="微软雅黑" panose="020B0503020204020204" pitchFamily="34" charset="-122"/>
                <a:hlinkClick r:id="rId3"/>
              </a:rPr>
              <a:t>https://pixabay.com/</a:t>
            </a:r>
            <a:r>
              <a:rPr lang="en-US" altLang="zh-CN" sz="1600" dirty="0">
                <a:ea typeface="微软雅黑" panose="020B0503020204020204" pitchFamily="34" charset="-122"/>
              </a:rPr>
              <a:t>.</a:t>
            </a:r>
          </a:p>
          <a:p>
            <a:r>
              <a:rPr lang="en-US" altLang="zh-CN" sz="1600" dirty="0">
                <a:ea typeface="微软雅黑" panose="020B0503020204020204" pitchFamily="34" charset="-122"/>
              </a:rPr>
              <a:t>Words on the right are from </a:t>
            </a:r>
            <a:r>
              <a:rPr lang="en-US" altLang="zh-CN" sz="1600" dirty="0">
                <a:ea typeface="微软雅黑" panose="020B0503020204020204" pitchFamily="34" charset="-122"/>
                <a:hlinkClick r:id="rId4"/>
              </a:rPr>
              <a:t>https://baike.baidu.com/item/%E6%9C%BA%E5%99%A8%E5%AD%A6%E4%B9%A0/217599?fr=aladdin</a:t>
            </a:r>
            <a:r>
              <a:rPr lang="en-US" altLang="zh-CN" sz="1600" dirty="0">
                <a:ea typeface="微软雅黑" panose="020B0503020204020204" pitchFamily="34" charset="-122"/>
              </a:rPr>
              <a:t>.  </a:t>
            </a:r>
            <a:endParaRPr lang="zh-CN" altLang="en-US" sz="1600" dirty="0">
              <a:ea typeface="微软雅黑" panose="020B0503020204020204" pitchFamily="34" charset="-122"/>
            </a:endParaRPr>
          </a:p>
        </p:txBody>
      </p:sp>
      <p:cxnSp>
        <p:nvCxnSpPr>
          <p:cNvPr id="12" name="直接连接符 11">
            <a:extLst>
              <a:ext uri="{FF2B5EF4-FFF2-40B4-BE49-F238E27FC236}">
                <a16:creationId xmlns:a16="http://schemas.microsoft.com/office/drawing/2014/main" id="{7299814F-1D66-4886-A826-8932E15C603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426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a:extLst>
              <a:ext uri="{FF2B5EF4-FFF2-40B4-BE49-F238E27FC236}">
                <a16:creationId xmlns:a16="http://schemas.microsoft.com/office/drawing/2014/main" id="{C135866D-C880-452A-98EE-D4CE98D8E77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31289A8-532D-4099-81A4-11B25CE5083C}"/>
              </a:ext>
            </a:extLst>
          </p:cNvPr>
          <p:cNvSpPr txBox="1"/>
          <p:nvPr/>
        </p:nvSpPr>
        <p:spPr>
          <a:xfrm>
            <a:off x="269595" y="116302"/>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多示例学习</a:t>
            </a:r>
            <a:endParaRPr lang="en-US" altLang="zh-CN" sz="3200" b="1" dirty="0">
              <a:solidFill>
                <a:srgbClr val="0A0AE6"/>
              </a:solidFill>
              <a:ea typeface="微软雅黑" panose="020B0503020204020204" pitchFamily="34" charset="-122"/>
            </a:endParaRPr>
          </a:p>
        </p:txBody>
      </p:sp>
      <p:grpSp>
        <p:nvGrpSpPr>
          <p:cNvPr id="6" name="组合 5">
            <a:extLst>
              <a:ext uri="{FF2B5EF4-FFF2-40B4-BE49-F238E27FC236}">
                <a16:creationId xmlns:a16="http://schemas.microsoft.com/office/drawing/2014/main" id="{AFE4CE51-258C-43D7-BCC1-56DA3378490F}"/>
              </a:ext>
            </a:extLst>
          </p:cNvPr>
          <p:cNvGrpSpPr/>
          <p:nvPr/>
        </p:nvGrpSpPr>
        <p:grpSpPr>
          <a:xfrm>
            <a:off x="7235537" y="59123"/>
            <a:ext cx="4861822" cy="3114038"/>
            <a:chOff x="216310" y="1802091"/>
            <a:chExt cx="4861822" cy="3114038"/>
          </a:xfrm>
        </p:grpSpPr>
        <p:grpSp>
          <p:nvGrpSpPr>
            <p:cNvPr id="2" name="组合 1">
              <a:extLst>
                <a:ext uri="{FF2B5EF4-FFF2-40B4-BE49-F238E27FC236}">
                  <a16:creationId xmlns:a16="http://schemas.microsoft.com/office/drawing/2014/main" id="{2390A8B8-B9D6-48DF-90FC-2DC277DF6398}"/>
                </a:ext>
              </a:extLst>
            </p:cNvPr>
            <p:cNvGrpSpPr/>
            <p:nvPr/>
          </p:nvGrpSpPr>
          <p:grpSpPr>
            <a:xfrm>
              <a:off x="216310" y="1802091"/>
              <a:ext cx="4861822" cy="3114038"/>
              <a:chOff x="216310" y="1802091"/>
              <a:chExt cx="4861822" cy="3114038"/>
            </a:xfrm>
          </p:grpSpPr>
          <p:sp>
            <p:nvSpPr>
              <p:cNvPr id="12" name="矩形: 圆角 11">
                <a:extLst>
                  <a:ext uri="{FF2B5EF4-FFF2-40B4-BE49-F238E27FC236}">
                    <a16:creationId xmlns:a16="http://schemas.microsoft.com/office/drawing/2014/main" id="{9C4AB023-6E24-4A92-A227-C06398F8520A}"/>
                  </a:ext>
                </a:extLst>
              </p:cNvPr>
              <p:cNvSpPr/>
              <p:nvPr/>
            </p:nvSpPr>
            <p:spPr>
              <a:xfrm>
                <a:off x="216310" y="1802091"/>
                <a:ext cx="4861822" cy="3114038"/>
              </a:xfrm>
              <a:prstGeom prst="roundRect">
                <a:avLst/>
              </a:prstGeom>
              <a:solidFill>
                <a:srgbClr val="A8EF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19" name="Picture 20" descr="Cat, Young Animal, Kitten, Gray Cat">
                <a:extLst>
                  <a:ext uri="{FF2B5EF4-FFF2-40B4-BE49-F238E27FC236}">
                    <a16:creationId xmlns:a16="http://schemas.microsoft.com/office/drawing/2014/main" id="{996A71A5-94E3-4636-B853-B938291ABD2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086" t="304" r="45220" b="-304"/>
              <a:stretch/>
            </p:blipFill>
            <p:spPr bwMode="auto">
              <a:xfrm>
                <a:off x="650179" y="1969451"/>
                <a:ext cx="867876" cy="1301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Cat, Kitten, Pet, Kitty, Young Cat, Animal">
                <a:extLst>
                  <a:ext uri="{FF2B5EF4-FFF2-40B4-BE49-F238E27FC236}">
                    <a16:creationId xmlns:a16="http://schemas.microsoft.com/office/drawing/2014/main" id="{FF8A6E2C-7177-4EED-AE2B-3DC966D41F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167" r="15167"/>
              <a:stretch/>
            </p:blipFill>
            <p:spPr bwMode="auto">
              <a:xfrm>
                <a:off x="1687702" y="3435715"/>
                <a:ext cx="867876" cy="1301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Cat, Pet, Licking, Animal, Tabby Cat, Domestic Cat">
                <a:extLst>
                  <a:ext uri="{FF2B5EF4-FFF2-40B4-BE49-F238E27FC236}">
                    <a16:creationId xmlns:a16="http://schemas.microsoft.com/office/drawing/2014/main" id="{44351B6F-2E0B-4797-986A-351A549495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781" r="44843"/>
              <a:stretch/>
            </p:blipFill>
            <p:spPr bwMode="auto">
              <a:xfrm>
                <a:off x="1686535" y="1967996"/>
                <a:ext cx="867876" cy="13018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Kitty, Playful, Flowers, Wildflowers, Grass, Meadow">
                <a:extLst>
                  <a:ext uri="{FF2B5EF4-FFF2-40B4-BE49-F238E27FC236}">
                    <a16:creationId xmlns:a16="http://schemas.microsoft.com/office/drawing/2014/main" id="{00E10FD1-D941-4558-ADA5-4BA15266172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465" r="27465"/>
              <a:stretch/>
            </p:blipFill>
            <p:spPr bwMode="auto">
              <a:xfrm>
                <a:off x="3762748" y="1967996"/>
                <a:ext cx="867876" cy="13018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2" descr="Husky, Dog, Pet, Malamute, Canine, Animal, Fur, Snout">
                <a:extLst>
                  <a:ext uri="{FF2B5EF4-FFF2-40B4-BE49-F238E27FC236}">
                    <a16:creationId xmlns:a16="http://schemas.microsoft.com/office/drawing/2014/main" id="{572F677B-BF30-451C-80ED-DDCB16E961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543" r="19543"/>
              <a:stretch/>
            </p:blipFill>
            <p:spPr bwMode="auto">
              <a:xfrm>
                <a:off x="2726392" y="1969451"/>
                <a:ext cx="867876" cy="13018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8" descr="Weimaraner, Puppy, Dog, Snout, Animal Portrait">
                <a:extLst>
                  <a:ext uri="{FF2B5EF4-FFF2-40B4-BE49-F238E27FC236}">
                    <a16:creationId xmlns:a16="http://schemas.microsoft.com/office/drawing/2014/main" id="{D3A047F9-5BA2-4BB8-9FAE-C1422F7D6F0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778" r="27778"/>
              <a:stretch/>
            </p:blipFill>
            <p:spPr bwMode="auto">
              <a:xfrm>
                <a:off x="3762749" y="3435715"/>
                <a:ext cx="867877" cy="13018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at, Kitten, Pet, Striped, Young, Feline, Cat Portrait">
                <a:extLst>
                  <a:ext uri="{FF2B5EF4-FFF2-40B4-BE49-F238E27FC236}">
                    <a16:creationId xmlns:a16="http://schemas.microsoft.com/office/drawing/2014/main" id="{C91944DF-B4E5-43CB-847F-8831FA8ED41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386" t="-521" r="37614" b="521"/>
              <a:stretch/>
            </p:blipFill>
            <p:spPr bwMode="auto">
              <a:xfrm>
                <a:off x="652423" y="3439081"/>
                <a:ext cx="865632" cy="12984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t, Kitten, Pets, Animals, Housecat, Feline, Sitting">
                <a:extLst>
                  <a:ext uri="{FF2B5EF4-FFF2-40B4-BE49-F238E27FC236}">
                    <a16:creationId xmlns:a16="http://schemas.microsoft.com/office/drawing/2014/main" id="{E1C09AB5-0402-4399-9609-CE4752D5257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057" t="73" r="19499" b="-73"/>
              <a:stretch/>
            </p:blipFill>
            <p:spPr bwMode="auto">
              <a:xfrm>
                <a:off x="2727514" y="3443385"/>
                <a:ext cx="865632" cy="129844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a:extLst>
                <a:ext uri="{FF2B5EF4-FFF2-40B4-BE49-F238E27FC236}">
                  <a16:creationId xmlns:a16="http://schemas.microsoft.com/office/drawing/2014/main" id="{CDF19AE0-E71C-4A2B-A06C-18F652C6AFD8}"/>
                </a:ext>
              </a:extLst>
            </p:cNvPr>
            <p:cNvSpPr/>
            <p:nvPr/>
          </p:nvSpPr>
          <p:spPr>
            <a:xfrm>
              <a:off x="2722891" y="1967996"/>
              <a:ext cx="868680" cy="1298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1" name="矩形 30">
              <a:extLst>
                <a:ext uri="{FF2B5EF4-FFF2-40B4-BE49-F238E27FC236}">
                  <a16:creationId xmlns:a16="http://schemas.microsoft.com/office/drawing/2014/main" id="{44F3D122-7044-4E74-9EC9-C3EF5D325B24}"/>
                </a:ext>
              </a:extLst>
            </p:cNvPr>
            <p:cNvSpPr/>
            <p:nvPr/>
          </p:nvSpPr>
          <p:spPr>
            <a:xfrm>
              <a:off x="3762748" y="3446206"/>
              <a:ext cx="868680" cy="1298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 name="组合 3">
            <a:extLst>
              <a:ext uri="{FF2B5EF4-FFF2-40B4-BE49-F238E27FC236}">
                <a16:creationId xmlns:a16="http://schemas.microsoft.com/office/drawing/2014/main" id="{74F9C847-FBCB-4F76-B10D-6C01C4CCBEC5}"/>
              </a:ext>
            </a:extLst>
          </p:cNvPr>
          <p:cNvGrpSpPr/>
          <p:nvPr/>
        </p:nvGrpSpPr>
        <p:grpSpPr>
          <a:xfrm>
            <a:off x="7257159" y="3238500"/>
            <a:ext cx="4861822" cy="3114038"/>
            <a:chOff x="6285302" y="1354723"/>
            <a:chExt cx="4861822" cy="3114038"/>
          </a:xfrm>
          <a:solidFill>
            <a:srgbClr val="F3C0C0"/>
          </a:solidFill>
        </p:grpSpPr>
        <p:sp>
          <p:nvSpPr>
            <p:cNvPr id="48" name="矩形: 圆角 47">
              <a:extLst>
                <a:ext uri="{FF2B5EF4-FFF2-40B4-BE49-F238E27FC236}">
                  <a16:creationId xmlns:a16="http://schemas.microsoft.com/office/drawing/2014/main" id="{E93CB25E-79CE-4F1F-9DDC-198E370E3BD8}"/>
                </a:ext>
              </a:extLst>
            </p:cNvPr>
            <p:cNvSpPr/>
            <p:nvPr/>
          </p:nvSpPr>
          <p:spPr>
            <a:xfrm>
              <a:off x="6285302" y="1354723"/>
              <a:ext cx="4861822" cy="311403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38" name="Picture 30" descr="Dog, Pet, Canine, Animal, Fur, Snout, Ears, Mammal">
              <a:extLst>
                <a:ext uri="{FF2B5EF4-FFF2-40B4-BE49-F238E27FC236}">
                  <a16:creationId xmlns:a16="http://schemas.microsoft.com/office/drawing/2014/main" id="{DDA3DC4B-6E9F-40FD-9E4C-2E2217BFFB8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7778" r="27778"/>
            <a:stretch/>
          </p:blipFill>
          <p:spPr bwMode="auto">
            <a:xfrm>
              <a:off x="6719171" y="3009542"/>
              <a:ext cx="867876" cy="1301814"/>
            </a:xfrm>
            <a:prstGeom prst="rect">
              <a:avLst/>
            </a:prstGeom>
            <a:grpFill/>
            <a:extLst/>
          </p:spPr>
        </p:pic>
        <p:pic>
          <p:nvPicPr>
            <p:cNvPr id="39" name="Picture 32" descr="Husky, Dog, Pet, Malamute, Canine, Animal, Fur, Snout">
              <a:extLst>
                <a:ext uri="{FF2B5EF4-FFF2-40B4-BE49-F238E27FC236}">
                  <a16:creationId xmlns:a16="http://schemas.microsoft.com/office/drawing/2014/main" id="{2130EE75-23AE-455B-9C99-FE0BAF5248E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543" r="19543"/>
            <a:stretch/>
          </p:blipFill>
          <p:spPr bwMode="auto">
            <a:xfrm>
              <a:off x="9957576" y="3009542"/>
              <a:ext cx="867876" cy="1301814"/>
            </a:xfrm>
            <a:prstGeom prst="rect">
              <a:avLst/>
            </a:prstGeom>
            <a:grpFill/>
            <a:extLst/>
          </p:spPr>
        </p:pic>
        <p:pic>
          <p:nvPicPr>
            <p:cNvPr id="40" name="Picture 36" descr="Bulldog, Dog, Puppy, Pet, Black Dog, Animal, Young Dog">
              <a:extLst>
                <a:ext uri="{FF2B5EF4-FFF2-40B4-BE49-F238E27FC236}">
                  <a16:creationId xmlns:a16="http://schemas.microsoft.com/office/drawing/2014/main" id="{D8A9ADA3-E457-486B-B69E-1038AE11E64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7778" r="27778"/>
            <a:stretch/>
          </p:blipFill>
          <p:spPr bwMode="auto">
            <a:xfrm>
              <a:off x="8829547" y="3009542"/>
              <a:ext cx="867876" cy="1301815"/>
            </a:xfrm>
            <a:prstGeom prst="rect">
              <a:avLst/>
            </a:prstGeom>
            <a:grpFill/>
            <a:extLst/>
          </p:spPr>
        </p:pic>
        <p:pic>
          <p:nvPicPr>
            <p:cNvPr id="41" name="Picture 38" descr="Weimaraner, Puppy, Dog, Snout, Animal Portrait">
              <a:extLst>
                <a:ext uri="{FF2B5EF4-FFF2-40B4-BE49-F238E27FC236}">
                  <a16:creationId xmlns:a16="http://schemas.microsoft.com/office/drawing/2014/main" id="{28923113-FFE2-4656-81CD-EB4CACC6414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778" r="27778"/>
            <a:stretch/>
          </p:blipFill>
          <p:spPr bwMode="auto">
            <a:xfrm>
              <a:off x="6719171" y="1541823"/>
              <a:ext cx="867877" cy="1301815"/>
            </a:xfrm>
            <a:prstGeom prst="rect">
              <a:avLst/>
            </a:prstGeom>
            <a:grpFill/>
            <a:extLst/>
          </p:spPr>
        </p:pic>
        <p:pic>
          <p:nvPicPr>
            <p:cNvPr id="2054" name="Picture 6" descr="Puppy, Dog, Pet, Collar, Dog Collar, White Puppy">
              <a:extLst>
                <a:ext uri="{FF2B5EF4-FFF2-40B4-BE49-F238E27FC236}">
                  <a16:creationId xmlns:a16="http://schemas.microsoft.com/office/drawing/2014/main" id="{900C99EB-43DF-4606-96A1-16A2BE21C61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3018" t="165" r="22537" b="-165"/>
            <a:stretch/>
          </p:blipFill>
          <p:spPr bwMode="auto">
            <a:xfrm>
              <a:off x="7766025" y="1545190"/>
              <a:ext cx="865632" cy="1298448"/>
            </a:xfrm>
            <a:prstGeom prst="rect">
              <a:avLst/>
            </a:prstGeom>
            <a:grpFill/>
            <a:extLst/>
          </p:spPr>
        </p:pic>
        <p:pic>
          <p:nvPicPr>
            <p:cNvPr id="2056" name="Picture 8" descr="Dachshund, Puppy, Pet, Canine, Animal, Dog, Lying, Fur">
              <a:extLst>
                <a:ext uri="{FF2B5EF4-FFF2-40B4-BE49-F238E27FC236}">
                  <a16:creationId xmlns:a16="http://schemas.microsoft.com/office/drawing/2014/main" id="{912B4974-A639-46F2-A618-15F60672FF3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1022" t="-210" r="18452" b="210"/>
            <a:stretch/>
          </p:blipFill>
          <p:spPr bwMode="auto">
            <a:xfrm>
              <a:off x="8831791" y="1545190"/>
              <a:ext cx="865632" cy="1298448"/>
            </a:xfrm>
            <a:prstGeom prst="rect">
              <a:avLst/>
            </a:prstGeom>
            <a:grpFill/>
            <a:extLst/>
          </p:spPr>
        </p:pic>
        <p:pic>
          <p:nvPicPr>
            <p:cNvPr id="2058" name="Picture 10" descr="Puppy, Labrador, Brown Dog, Brown Puppy, Puppy Eyes">
              <a:extLst>
                <a:ext uri="{FF2B5EF4-FFF2-40B4-BE49-F238E27FC236}">
                  <a16:creationId xmlns:a16="http://schemas.microsoft.com/office/drawing/2014/main" id="{C3FA1753-EE4B-436F-8344-5CEC5EBA7955}"/>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2571" t="-235" r="22845" b="235"/>
            <a:stretch/>
          </p:blipFill>
          <p:spPr bwMode="auto">
            <a:xfrm>
              <a:off x="9959820" y="1541823"/>
              <a:ext cx="865632" cy="1298448"/>
            </a:xfrm>
            <a:prstGeom prst="rect">
              <a:avLst/>
            </a:prstGeom>
            <a:grpFill/>
            <a:extLst/>
          </p:spPr>
        </p:pic>
        <p:pic>
          <p:nvPicPr>
            <p:cNvPr id="2060" name="Picture 12" descr="Pet, Corgi, Puppy, Funny, Fun, Standing, Dog">
              <a:extLst>
                <a:ext uri="{FF2B5EF4-FFF2-40B4-BE49-F238E27FC236}">
                  <a16:creationId xmlns:a16="http://schemas.microsoft.com/office/drawing/2014/main" id="{8C3080A5-77DF-4CAB-B0AB-47F921D4CA7E}"/>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9290" t="24772" r="13743" b="8125"/>
            <a:stretch/>
          </p:blipFill>
          <p:spPr bwMode="auto">
            <a:xfrm>
              <a:off x="7806640" y="3012908"/>
              <a:ext cx="865632" cy="1298448"/>
            </a:xfrm>
            <a:prstGeom prst="rect">
              <a:avLst/>
            </a:prstGeom>
            <a:grpFill/>
            <a:extLst/>
          </p:spPr>
        </p:pic>
      </p:grpSp>
      <p:pic>
        <p:nvPicPr>
          <p:cNvPr id="2062" name="Picture 14" descr="https://www.researchgate.net/publication/315925709/figure/fig1/AS:555691916382209@1509498685605/An-illustration-of-the-concept-of-multiple-instance-learning-In-MIL-training-examples_W640.jpg">
            <a:extLst>
              <a:ext uri="{FF2B5EF4-FFF2-40B4-BE49-F238E27FC236}">
                <a16:creationId xmlns:a16="http://schemas.microsoft.com/office/drawing/2014/main" id="{C28F4196-D347-4B3E-BCDE-ACB3CE0E6E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373" y="1523476"/>
            <a:ext cx="6096000" cy="43719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1A0DAD3-4E40-47DB-8E1B-B591DCFE7F5D}"/>
              </a:ext>
            </a:extLst>
          </p:cNvPr>
          <p:cNvSpPr txBox="1"/>
          <p:nvPr/>
        </p:nvSpPr>
        <p:spPr>
          <a:xfrm>
            <a:off x="6617110" y="1474839"/>
            <a:ext cx="415498" cy="369332"/>
          </a:xfrm>
          <a:prstGeom prst="rect">
            <a:avLst/>
          </a:prstGeom>
          <a:noFill/>
        </p:spPr>
        <p:txBody>
          <a:bodyPr wrap="none" rtlCol="0">
            <a:spAutoFit/>
          </a:bodyPr>
          <a:lstStyle/>
          <a:p>
            <a:r>
              <a:rPr lang="zh-CN" altLang="en-US" dirty="0">
                <a:ea typeface="微软雅黑" panose="020B0503020204020204" pitchFamily="34" charset="-122"/>
              </a:rPr>
              <a:t>猫</a:t>
            </a:r>
          </a:p>
        </p:txBody>
      </p:sp>
      <p:sp>
        <p:nvSpPr>
          <p:cNvPr id="53" name="文本框 52">
            <a:extLst>
              <a:ext uri="{FF2B5EF4-FFF2-40B4-BE49-F238E27FC236}">
                <a16:creationId xmlns:a16="http://schemas.microsoft.com/office/drawing/2014/main" id="{92344406-03E2-4FF6-AAFD-FE38F906106E}"/>
              </a:ext>
            </a:extLst>
          </p:cNvPr>
          <p:cNvSpPr txBox="1"/>
          <p:nvPr/>
        </p:nvSpPr>
        <p:spPr>
          <a:xfrm>
            <a:off x="6610045" y="4593059"/>
            <a:ext cx="415498" cy="369332"/>
          </a:xfrm>
          <a:prstGeom prst="rect">
            <a:avLst/>
          </a:prstGeom>
          <a:noFill/>
        </p:spPr>
        <p:txBody>
          <a:bodyPr wrap="none" rtlCol="0">
            <a:spAutoFit/>
          </a:bodyPr>
          <a:lstStyle/>
          <a:p>
            <a:r>
              <a:rPr lang="zh-CN" altLang="en-US" dirty="0">
                <a:ea typeface="微软雅黑" panose="020B0503020204020204" pitchFamily="34" charset="-122"/>
              </a:rPr>
              <a:t>狗</a:t>
            </a:r>
          </a:p>
        </p:txBody>
      </p:sp>
      <p:sp>
        <p:nvSpPr>
          <p:cNvPr id="9" name="矩形 8">
            <a:extLst>
              <a:ext uri="{FF2B5EF4-FFF2-40B4-BE49-F238E27FC236}">
                <a16:creationId xmlns:a16="http://schemas.microsoft.com/office/drawing/2014/main" id="{3438C928-EB1B-4AF2-8EAB-E344CA40D29B}"/>
              </a:ext>
            </a:extLst>
          </p:cNvPr>
          <p:cNvSpPr/>
          <p:nvPr/>
        </p:nvSpPr>
        <p:spPr>
          <a:xfrm>
            <a:off x="39703" y="6444788"/>
            <a:ext cx="13323939" cy="338554"/>
          </a:xfrm>
          <a:prstGeom prst="rect">
            <a:avLst/>
          </a:prstGeom>
        </p:spPr>
        <p:txBody>
          <a:bodyPr wrap="square">
            <a:spAutoFit/>
          </a:bodyPr>
          <a:lstStyle/>
          <a:p>
            <a:r>
              <a:rPr lang="en-US" altLang="zh-CN" sz="1600" dirty="0">
                <a:ea typeface="微软雅黑" panose="020B0503020204020204" pitchFamily="34" charset="-122"/>
              </a:rPr>
              <a:t>Image on the left is from </a:t>
            </a:r>
            <a:r>
              <a:rPr lang="en-US" altLang="zh-CN" sz="1600" dirty="0">
                <a:ea typeface="微软雅黑" panose="020B0503020204020204" pitchFamily="34" charset="-122"/>
                <a:hlinkClick r:id="rId17"/>
              </a:rPr>
              <a:t>https://www.researchgate.net/publication/315925709_Ami</a:t>
            </a:r>
            <a:r>
              <a:rPr lang="zh-CN" altLang="en-US" sz="1600" dirty="0">
                <a:ea typeface="微软雅黑" panose="020B0503020204020204" pitchFamily="34" charset="-122"/>
                <a:hlinkClick r:id="rId17"/>
              </a:rPr>
              <a:t>否</a:t>
            </a:r>
            <a:r>
              <a:rPr lang="en-US" altLang="zh-CN" sz="1600" dirty="0">
                <a:ea typeface="微软雅黑" panose="020B0503020204020204" pitchFamily="34" charset="-122"/>
                <a:hlinkClick r:id="rId17"/>
              </a:rPr>
              <a:t>_acid_composition_predicts_prion_activity</a:t>
            </a:r>
            <a:r>
              <a:rPr lang="en-US" altLang="zh-CN" sz="1600" dirty="0">
                <a:ea typeface="微软雅黑" panose="020B0503020204020204" pitchFamily="34" charset="-122"/>
              </a:rPr>
              <a:t>.</a:t>
            </a:r>
          </a:p>
        </p:txBody>
      </p:sp>
    </p:spTree>
    <p:extLst>
      <p:ext uri="{BB962C8B-B14F-4D97-AF65-F5344CB8AC3E}">
        <p14:creationId xmlns:p14="http://schemas.microsoft.com/office/powerpoint/2010/main" val="2248468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0645" y="116759"/>
            <a:ext cx="8508902"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机器学习分类：按方法划分</a:t>
            </a:r>
            <a:endParaRPr lang="en-US" altLang="zh-CN" sz="3200" b="1" dirty="0">
              <a:solidFill>
                <a:srgbClr val="0A0AE6"/>
              </a:solidFill>
              <a:ea typeface="微软雅黑" panose="020B0503020204020204" pitchFamily="34" charset="-122"/>
            </a:endParaRPr>
          </a:p>
        </p:txBody>
      </p:sp>
      <p:sp>
        <p:nvSpPr>
          <p:cNvPr id="35" name="文本框 34">
            <a:extLst>
              <a:ext uri="{FF2B5EF4-FFF2-40B4-BE49-F238E27FC236}">
                <a16:creationId xmlns:a16="http://schemas.microsoft.com/office/drawing/2014/main" id="{7FCB9A49-A675-4A78-8552-5F8772C042EA}"/>
              </a:ext>
            </a:extLst>
          </p:cNvPr>
          <p:cNvSpPr txBox="1"/>
          <p:nvPr/>
        </p:nvSpPr>
        <p:spPr>
          <a:xfrm>
            <a:off x="320645" y="1062763"/>
            <a:ext cx="12192000" cy="5678478"/>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ea typeface="微软雅黑" panose="020B0503020204020204" pitchFamily="34" charset="-122"/>
              </a:rPr>
              <a:t>多任务学习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为有监督学习，训练模型完成多个关联任务。</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主动学习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在模型学习过程中，主动提出问题，以解决模型训练的难点。</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在线学习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数据以数据流形式存在，需要不停地利用新产生的数据对模型进行更新。</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迁移学习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微调训练好的模型，完成类似相关任务。</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集成学习</a:t>
            </a:r>
            <a:endParaRPr lang="en-US" altLang="zh-CN" sz="2400" b="1" dirty="0">
              <a:ea typeface="微软雅黑" panose="020B0503020204020204" pitchFamily="34" charset="-122"/>
            </a:endParaRPr>
          </a:p>
          <a:p>
            <a:pPr marL="800100" lvl="1" indent="-342900">
              <a:spcAft>
                <a:spcPts val="1800"/>
              </a:spcAft>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训练多个模型完成一个任务。</a:t>
            </a:r>
            <a:endParaRPr lang="en-US" altLang="zh-CN"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ea typeface="微软雅黑" panose="020B0503020204020204" pitchFamily="34" charset="-122"/>
              </a:rPr>
              <a:t>元学习</a:t>
            </a:r>
            <a:endParaRPr lang="en-US" altLang="zh-CN" sz="2400" b="1" dirty="0">
              <a:ea typeface="微软雅黑" panose="020B0503020204020204" pitchFamily="34" charset="-122"/>
            </a:endParaRPr>
          </a:p>
          <a:p>
            <a:pPr marL="800100" lvl="1" indent="-342900">
              <a:buFont typeface="Wingdings" panose="05000000000000000000" pitchFamily="2" charset="2"/>
              <a:buChar char="ü"/>
            </a:pPr>
            <a:r>
              <a:rPr lang="en-US" altLang="zh-CN" sz="2400" dirty="0">
                <a:latin typeface="+mj-lt"/>
                <a:ea typeface="微软雅黑" panose="020B0503020204020204" pitchFamily="34" charset="-122"/>
              </a:rPr>
              <a:t> </a:t>
            </a:r>
            <a:r>
              <a:rPr lang="zh-CN" altLang="en-US" sz="2400" dirty="0">
                <a:latin typeface="楷体" panose="02010609060101010101" pitchFamily="49" charset="-122"/>
                <a:ea typeface="楷体" panose="02010609060101010101" pitchFamily="49" charset="-122"/>
              </a:rPr>
              <a:t>学习如何学习。学习多个任务，并利用学习能力去完成一个全新任务。</a:t>
            </a:r>
            <a:endParaRPr lang="en-US" altLang="zh-CN" sz="2400" dirty="0">
              <a:latin typeface="楷体" panose="02010609060101010101" pitchFamily="49" charset="-122"/>
              <a:ea typeface="楷体" panose="02010609060101010101" pitchFamily="49" charset="-122"/>
            </a:endParaRPr>
          </a:p>
        </p:txBody>
      </p:sp>
      <p:cxnSp>
        <p:nvCxnSpPr>
          <p:cNvPr id="5" name="直接连接符 4">
            <a:extLst>
              <a:ext uri="{FF2B5EF4-FFF2-40B4-BE49-F238E27FC236}">
                <a16:creationId xmlns:a16="http://schemas.microsoft.com/office/drawing/2014/main" id="{3E8FB6DF-3FE1-4C22-96CA-8A85B2B95615}"/>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714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0644" y="116759"/>
            <a:ext cx="10052387"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归纳式学习和直推式学习</a:t>
            </a:r>
            <a:endParaRPr lang="en-US" altLang="zh-CN" sz="3200" b="1" dirty="0">
              <a:solidFill>
                <a:srgbClr val="0A0AE6"/>
              </a:solidFill>
              <a:ea typeface="微软雅黑" panose="020B0503020204020204" pitchFamily="34" charset="-122"/>
            </a:endParaRPr>
          </a:p>
        </p:txBody>
      </p:sp>
      <p:sp>
        <p:nvSpPr>
          <p:cNvPr id="35" name="文本框 34">
            <a:extLst>
              <a:ext uri="{FF2B5EF4-FFF2-40B4-BE49-F238E27FC236}">
                <a16:creationId xmlns:a16="http://schemas.microsoft.com/office/drawing/2014/main" id="{7FCB9A49-A675-4A78-8552-5F8772C042EA}"/>
              </a:ext>
            </a:extLst>
          </p:cNvPr>
          <p:cNvSpPr txBox="1"/>
          <p:nvPr/>
        </p:nvSpPr>
        <p:spPr>
          <a:xfrm>
            <a:off x="108155" y="930260"/>
            <a:ext cx="12192000" cy="172354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归纳式学习</a:t>
            </a:r>
            <a:endParaRPr lang="en-US" altLang="zh-CN" sz="2400" b="1"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学习数据内的规律或者一个模型，用来预测新样本的标签。</a:t>
            </a:r>
            <a:endParaRPr lang="en-US" altLang="zh-CN" sz="2400" dirty="0">
              <a:latin typeface="楷体" panose="02010609060101010101" pitchFamily="49" charset="-122"/>
              <a:ea typeface="楷体" panose="02010609060101010101" pitchFamily="49" charset="-122"/>
            </a:endParaRPr>
          </a:p>
          <a:p>
            <a:pPr marL="285750" indent="-285750">
              <a:spcBef>
                <a:spcPts val="120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直推式学习</a:t>
            </a:r>
            <a:endParaRPr lang="en-US" altLang="zh-CN" sz="2400" b="1"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不学习数据的规律或者模型，结合已有数据和待预测数据推断一个样本的标签。</a:t>
            </a:r>
            <a:endParaRPr lang="en-US" altLang="zh-CN" sz="2400" dirty="0">
              <a:latin typeface="楷体" panose="02010609060101010101" pitchFamily="49" charset="-122"/>
              <a:ea typeface="楷体" panose="02010609060101010101" pitchFamily="49" charset="-122"/>
            </a:endParaRPr>
          </a:p>
        </p:txBody>
      </p:sp>
      <p:grpSp>
        <p:nvGrpSpPr>
          <p:cNvPr id="86" name="组合 85">
            <a:extLst>
              <a:ext uri="{FF2B5EF4-FFF2-40B4-BE49-F238E27FC236}">
                <a16:creationId xmlns:a16="http://schemas.microsoft.com/office/drawing/2014/main" id="{0D61878D-8E67-49E8-A0C8-DE27F6D841E0}"/>
              </a:ext>
            </a:extLst>
          </p:cNvPr>
          <p:cNvGrpSpPr/>
          <p:nvPr/>
        </p:nvGrpSpPr>
        <p:grpSpPr>
          <a:xfrm>
            <a:off x="711358" y="3100682"/>
            <a:ext cx="5604877" cy="3191895"/>
            <a:chOff x="711358" y="3100682"/>
            <a:chExt cx="5604877" cy="3191895"/>
          </a:xfrm>
        </p:grpSpPr>
        <p:grpSp>
          <p:nvGrpSpPr>
            <p:cNvPr id="80" name="组合 79">
              <a:extLst>
                <a:ext uri="{FF2B5EF4-FFF2-40B4-BE49-F238E27FC236}">
                  <a16:creationId xmlns:a16="http://schemas.microsoft.com/office/drawing/2014/main" id="{D2221559-CAD4-4DFB-89A6-2D8A5A8D3565}"/>
                </a:ext>
              </a:extLst>
            </p:cNvPr>
            <p:cNvGrpSpPr/>
            <p:nvPr/>
          </p:nvGrpSpPr>
          <p:grpSpPr>
            <a:xfrm>
              <a:off x="711358" y="3100682"/>
              <a:ext cx="5604877" cy="2752914"/>
              <a:chOff x="320644" y="3429000"/>
              <a:chExt cx="5604877" cy="2752914"/>
            </a:xfrm>
          </p:grpSpPr>
          <p:grpSp>
            <p:nvGrpSpPr>
              <p:cNvPr id="2" name="组合 1">
                <a:extLst>
                  <a:ext uri="{FF2B5EF4-FFF2-40B4-BE49-F238E27FC236}">
                    <a16:creationId xmlns:a16="http://schemas.microsoft.com/office/drawing/2014/main" id="{DBD40F9D-60D6-46F4-98BD-9D1DCA987941}"/>
                  </a:ext>
                </a:extLst>
              </p:cNvPr>
              <p:cNvGrpSpPr/>
              <p:nvPr/>
            </p:nvGrpSpPr>
            <p:grpSpPr>
              <a:xfrm>
                <a:off x="320644" y="3429000"/>
                <a:ext cx="1308269" cy="1538630"/>
                <a:chOff x="3393040" y="3763043"/>
                <a:chExt cx="1308269" cy="1538630"/>
              </a:xfrm>
            </p:grpSpPr>
            <p:sp>
              <p:nvSpPr>
                <p:cNvPr id="11" name="矩形 10">
                  <a:extLst>
                    <a:ext uri="{FF2B5EF4-FFF2-40B4-BE49-F238E27FC236}">
                      <a16:creationId xmlns:a16="http://schemas.microsoft.com/office/drawing/2014/main" id="{7842A14C-2140-4F62-81E2-3685B7980D8E}"/>
                    </a:ext>
                  </a:extLst>
                </p:cNvPr>
                <p:cNvSpPr/>
                <p:nvPr/>
              </p:nvSpPr>
              <p:spPr>
                <a:xfrm>
                  <a:off x="3393040" y="37630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12" name="矩形 11">
                  <a:extLst>
                    <a:ext uri="{FF2B5EF4-FFF2-40B4-BE49-F238E27FC236}">
                      <a16:creationId xmlns:a16="http://schemas.microsoft.com/office/drawing/2014/main" id="{256B72F0-54C9-4CFB-BFFC-8FC3920A94A3}"/>
                    </a:ext>
                  </a:extLst>
                </p:cNvPr>
                <p:cNvSpPr/>
                <p:nvPr/>
              </p:nvSpPr>
              <p:spPr>
                <a:xfrm>
                  <a:off x="3545440" y="39154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13" name="矩形 12">
                  <a:extLst>
                    <a:ext uri="{FF2B5EF4-FFF2-40B4-BE49-F238E27FC236}">
                      <a16:creationId xmlns:a16="http://schemas.microsoft.com/office/drawing/2014/main" id="{14ED4E9F-8A65-4F4D-B1C2-A2F6F7B5D80D}"/>
                    </a:ext>
                  </a:extLst>
                </p:cNvPr>
                <p:cNvSpPr/>
                <p:nvPr/>
              </p:nvSpPr>
              <p:spPr>
                <a:xfrm>
                  <a:off x="3697840" y="40678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14" name="矩形 13">
                  <a:extLst>
                    <a:ext uri="{FF2B5EF4-FFF2-40B4-BE49-F238E27FC236}">
                      <a16:creationId xmlns:a16="http://schemas.microsoft.com/office/drawing/2014/main" id="{9F8F373E-9AC2-4F62-8684-61C102D0DB72}"/>
                    </a:ext>
                  </a:extLst>
                </p:cNvPr>
                <p:cNvSpPr/>
                <p:nvPr/>
              </p:nvSpPr>
              <p:spPr>
                <a:xfrm>
                  <a:off x="3850240" y="42202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15" name="矩形 14">
                  <a:extLst>
                    <a:ext uri="{FF2B5EF4-FFF2-40B4-BE49-F238E27FC236}">
                      <a16:creationId xmlns:a16="http://schemas.microsoft.com/office/drawing/2014/main" id="{6965D223-0B16-4074-B0B5-A5907A7FE5DC}"/>
                    </a:ext>
                  </a:extLst>
                </p:cNvPr>
                <p:cNvSpPr/>
                <p:nvPr/>
              </p:nvSpPr>
              <p:spPr>
                <a:xfrm>
                  <a:off x="4002640" y="43726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grpSp>
          <p:sp>
            <p:nvSpPr>
              <p:cNvPr id="17" name="矩形: 剪去对角 16">
                <a:extLst>
                  <a:ext uri="{FF2B5EF4-FFF2-40B4-BE49-F238E27FC236}">
                    <a16:creationId xmlns:a16="http://schemas.microsoft.com/office/drawing/2014/main" id="{34D971FF-0DB8-4679-8E78-158795C78039}"/>
                  </a:ext>
                </a:extLst>
              </p:cNvPr>
              <p:cNvSpPr/>
              <p:nvPr/>
            </p:nvSpPr>
            <p:spPr>
              <a:xfrm>
                <a:off x="2159235" y="3834625"/>
                <a:ext cx="1953797" cy="914400"/>
              </a:xfrm>
              <a:prstGeom prst="snip2DiagRect">
                <a:avLst/>
              </a:prstGeom>
              <a:solidFill>
                <a:srgbClr val="A8EFC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模型</a:t>
                </a:r>
              </a:p>
            </p:txBody>
          </p:sp>
          <p:sp>
            <p:nvSpPr>
              <p:cNvPr id="18" name="矩形 17">
                <a:extLst>
                  <a:ext uri="{FF2B5EF4-FFF2-40B4-BE49-F238E27FC236}">
                    <a16:creationId xmlns:a16="http://schemas.microsoft.com/office/drawing/2014/main" id="{14E37E26-CB95-4C4E-AE28-D67CF27712D2}"/>
                  </a:ext>
                </a:extLst>
              </p:cNvPr>
              <p:cNvSpPr/>
              <p:nvPr/>
            </p:nvSpPr>
            <p:spPr>
              <a:xfrm>
                <a:off x="2658383" y="5252884"/>
                <a:ext cx="698669" cy="929030"/>
              </a:xfrm>
              <a:prstGeom prst="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20" name="箭头: 右 19">
                <a:extLst>
                  <a:ext uri="{FF2B5EF4-FFF2-40B4-BE49-F238E27FC236}">
                    <a16:creationId xmlns:a16="http://schemas.microsoft.com/office/drawing/2014/main" id="{8D2E4172-C231-4715-906D-A2D04313DBFE}"/>
                  </a:ext>
                </a:extLst>
              </p:cNvPr>
              <p:cNvSpPr/>
              <p:nvPr/>
            </p:nvSpPr>
            <p:spPr>
              <a:xfrm>
                <a:off x="1663016" y="4108127"/>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箭头: 右 22">
                <a:extLst>
                  <a:ext uri="{FF2B5EF4-FFF2-40B4-BE49-F238E27FC236}">
                    <a16:creationId xmlns:a16="http://schemas.microsoft.com/office/drawing/2014/main" id="{B71B2A1B-CE01-469F-9EB0-0407DDB2C051}"/>
                  </a:ext>
                </a:extLst>
              </p:cNvPr>
              <p:cNvSpPr/>
              <p:nvPr/>
            </p:nvSpPr>
            <p:spPr>
              <a:xfrm rot="16200000">
                <a:off x="2767424" y="4854067"/>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箭头: 右 23">
                <a:extLst>
                  <a:ext uri="{FF2B5EF4-FFF2-40B4-BE49-F238E27FC236}">
                    <a16:creationId xmlns:a16="http://schemas.microsoft.com/office/drawing/2014/main" id="{1BF10882-F259-480C-B7DD-7163974757A5}"/>
                  </a:ext>
                </a:extLst>
              </p:cNvPr>
              <p:cNvSpPr/>
              <p:nvPr/>
            </p:nvSpPr>
            <p:spPr>
              <a:xfrm>
                <a:off x="4147135" y="4108127"/>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 name="文本框 2">
                <a:extLst>
                  <a:ext uri="{FF2B5EF4-FFF2-40B4-BE49-F238E27FC236}">
                    <a16:creationId xmlns:a16="http://schemas.microsoft.com/office/drawing/2014/main" id="{4E2C80E0-D015-4119-B0DC-EE3504623BE1}"/>
                  </a:ext>
                </a:extLst>
              </p:cNvPr>
              <p:cNvSpPr txBox="1"/>
              <p:nvPr/>
            </p:nvSpPr>
            <p:spPr>
              <a:xfrm>
                <a:off x="4708521" y="4061112"/>
                <a:ext cx="1217000" cy="400110"/>
              </a:xfrm>
              <a:prstGeom prst="rect">
                <a:avLst/>
              </a:prstGeom>
              <a:noFill/>
            </p:spPr>
            <p:txBody>
              <a:bodyPr wrap="none" rtlCol="0">
                <a:spAutoFit/>
              </a:bodyPr>
              <a:lstStyle/>
              <a:p>
                <a:r>
                  <a:rPr lang="zh-CN" altLang="en-US" sz="2000" dirty="0">
                    <a:latin typeface="+mj-lt"/>
                    <a:ea typeface="微软雅黑" panose="020B0503020204020204" pitchFamily="34" charset="-122"/>
                  </a:rPr>
                  <a:t>预测标签</a:t>
                </a:r>
              </a:p>
            </p:txBody>
          </p:sp>
        </p:grpSp>
        <p:sp>
          <p:nvSpPr>
            <p:cNvPr id="81" name="文本框 80">
              <a:extLst>
                <a:ext uri="{FF2B5EF4-FFF2-40B4-BE49-F238E27FC236}">
                  <a16:creationId xmlns:a16="http://schemas.microsoft.com/office/drawing/2014/main" id="{D881EB55-2BDB-49D5-84EC-3BBB34800EBF}"/>
                </a:ext>
              </a:extLst>
            </p:cNvPr>
            <p:cNvSpPr txBox="1"/>
            <p:nvPr/>
          </p:nvSpPr>
          <p:spPr>
            <a:xfrm>
              <a:off x="747267" y="4687339"/>
              <a:ext cx="1107996" cy="369332"/>
            </a:xfrm>
            <a:prstGeom prst="rect">
              <a:avLst/>
            </a:prstGeom>
            <a:noFill/>
          </p:spPr>
          <p:txBody>
            <a:bodyPr wrap="none" rtlCol="0">
              <a:spAutoFit/>
            </a:bodyPr>
            <a:lstStyle/>
            <a:p>
              <a:r>
                <a:rPr lang="zh-CN" altLang="en-US" dirty="0">
                  <a:ea typeface="微软雅黑" panose="020B0503020204020204" pitchFamily="34" charset="-122"/>
                </a:rPr>
                <a:t>训练数据</a:t>
              </a:r>
            </a:p>
          </p:txBody>
        </p:sp>
        <p:sp>
          <p:nvSpPr>
            <p:cNvPr id="82" name="文本框 81">
              <a:extLst>
                <a:ext uri="{FF2B5EF4-FFF2-40B4-BE49-F238E27FC236}">
                  <a16:creationId xmlns:a16="http://schemas.microsoft.com/office/drawing/2014/main" id="{80A37001-AD43-4539-8624-C892387191F0}"/>
                </a:ext>
              </a:extLst>
            </p:cNvPr>
            <p:cNvSpPr txBox="1"/>
            <p:nvPr/>
          </p:nvSpPr>
          <p:spPr>
            <a:xfrm>
              <a:off x="2714970" y="5923245"/>
              <a:ext cx="1107996" cy="369332"/>
            </a:xfrm>
            <a:prstGeom prst="rect">
              <a:avLst/>
            </a:prstGeom>
            <a:noFill/>
          </p:spPr>
          <p:txBody>
            <a:bodyPr wrap="none" rtlCol="0">
              <a:spAutoFit/>
            </a:bodyPr>
            <a:lstStyle/>
            <a:p>
              <a:r>
                <a:rPr lang="zh-CN" altLang="en-US" dirty="0">
                  <a:ea typeface="微软雅黑" panose="020B0503020204020204" pitchFamily="34" charset="-122"/>
                </a:rPr>
                <a:t>测试样本</a:t>
              </a:r>
            </a:p>
          </p:txBody>
        </p:sp>
      </p:grpSp>
      <p:grpSp>
        <p:nvGrpSpPr>
          <p:cNvPr id="85" name="组合 84">
            <a:extLst>
              <a:ext uri="{FF2B5EF4-FFF2-40B4-BE49-F238E27FC236}">
                <a16:creationId xmlns:a16="http://schemas.microsoft.com/office/drawing/2014/main" id="{B31CFDF4-DBBD-43AF-9D2F-EA69DD2D5718}"/>
              </a:ext>
            </a:extLst>
          </p:cNvPr>
          <p:cNvGrpSpPr/>
          <p:nvPr/>
        </p:nvGrpSpPr>
        <p:grpSpPr>
          <a:xfrm>
            <a:off x="6603831" y="2713703"/>
            <a:ext cx="5572901" cy="4060723"/>
            <a:chOff x="6603831" y="2703872"/>
            <a:chExt cx="5572901" cy="4060723"/>
          </a:xfrm>
        </p:grpSpPr>
        <p:grpSp>
          <p:nvGrpSpPr>
            <p:cNvPr id="79" name="组合 78">
              <a:extLst>
                <a:ext uri="{FF2B5EF4-FFF2-40B4-BE49-F238E27FC236}">
                  <a16:creationId xmlns:a16="http://schemas.microsoft.com/office/drawing/2014/main" id="{2D517C74-B5BA-41B8-BFEA-2575B1825934}"/>
                </a:ext>
              </a:extLst>
            </p:cNvPr>
            <p:cNvGrpSpPr/>
            <p:nvPr/>
          </p:nvGrpSpPr>
          <p:grpSpPr>
            <a:xfrm>
              <a:off x="6956968" y="2703872"/>
              <a:ext cx="5219764" cy="4060723"/>
              <a:chOff x="6956968" y="2556387"/>
              <a:chExt cx="5219764" cy="4060723"/>
            </a:xfrm>
          </p:grpSpPr>
          <p:sp>
            <p:nvSpPr>
              <p:cNvPr id="5" name="任意多边形: 形状 4">
                <a:extLst>
                  <a:ext uri="{FF2B5EF4-FFF2-40B4-BE49-F238E27FC236}">
                    <a16:creationId xmlns:a16="http://schemas.microsoft.com/office/drawing/2014/main" id="{EE4964E9-0A0C-44DE-AE9C-79A75AA32AFD}"/>
                  </a:ext>
                </a:extLst>
              </p:cNvPr>
              <p:cNvSpPr/>
              <p:nvPr/>
            </p:nvSpPr>
            <p:spPr>
              <a:xfrm>
                <a:off x="7566568" y="2556387"/>
                <a:ext cx="3209451" cy="4060723"/>
              </a:xfrm>
              <a:custGeom>
                <a:avLst/>
                <a:gdLst>
                  <a:gd name="connsiteX0" fmla="*/ 410220 w 3095184"/>
                  <a:gd name="connsiteY0" fmla="*/ 923402 h 4526490"/>
                  <a:gd name="connsiteX1" fmla="*/ 484110 w 3095184"/>
                  <a:gd name="connsiteY1" fmla="*/ 332274 h 4526490"/>
                  <a:gd name="connsiteX2" fmla="*/ 1149129 w 3095184"/>
                  <a:gd name="connsiteY2" fmla="*/ 18238 h 4526490"/>
                  <a:gd name="connsiteX3" fmla="*/ 1971165 w 3095184"/>
                  <a:gd name="connsiteY3" fmla="*/ 101365 h 4526490"/>
                  <a:gd name="connsiteX4" fmla="*/ 2700838 w 3095184"/>
                  <a:gd name="connsiteY4" fmla="*/ 627838 h 4526490"/>
                  <a:gd name="connsiteX5" fmla="*/ 3061056 w 3095184"/>
                  <a:gd name="connsiteY5" fmla="*/ 2013293 h 4526490"/>
                  <a:gd name="connsiteX6" fmla="*/ 2987165 w 3095184"/>
                  <a:gd name="connsiteY6" fmla="*/ 3250965 h 4526490"/>
                  <a:gd name="connsiteX7" fmla="*/ 2239020 w 3095184"/>
                  <a:gd name="connsiteY7" fmla="*/ 4294674 h 4526490"/>
                  <a:gd name="connsiteX8" fmla="*/ 964401 w 3095184"/>
                  <a:gd name="connsiteY8" fmla="*/ 4525584 h 4526490"/>
                  <a:gd name="connsiteX9" fmla="*/ 253201 w 3095184"/>
                  <a:gd name="connsiteY9" fmla="*/ 4350093 h 4526490"/>
                  <a:gd name="connsiteX10" fmla="*/ 13056 w 3095184"/>
                  <a:gd name="connsiteY10" fmla="*/ 3786674 h 4526490"/>
                  <a:gd name="connsiteX11" fmla="*/ 105420 w 3095184"/>
                  <a:gd name="connsiteY11" fmla="*/ 3324856 h 4526490"/>
                  <a:gd name="connsiteX12" fmla="*/ 715020 w 3095184"/>
                  <a:gd name="connsiteY12" fmla="*/ 3066238 h 4526490"/>
                  <a:gd name="connsiteX13" fmla="*/ 1010583 w 3095184"/>
                  <a:gd name="connsiteY13" fmla="*/ 2881511 h 4526490"/>
                  <a:gd name="connsiteX14" fmla="*/ 1223020 w 3095184"/>
                  <a:gd name="connsiteY14" fmla="*/ 2493584 h 4526490"/>
                  <a:gd name="connsiteX15" fmla="*/ 1167601 w 3095184"/>
                  <a:gd name="connsiteY15" fmla="*/ 2142602 h 4526490"/>
                  <a:gd name="connsiteX16" fmla="*/ 945929 w 3095184"/>
                  <a:gd name="connsiteY16" fmla="*/ 1717729 h 4526490"/>
                  <a:gd name="connsiteX17" fmla="*/ 678074 w 3095184"/>
                  <a:gd name="connsiteY17" fmla="*/ 1412929 h 4526490"/>
                  <a:gd name="connsiteX18" fmla="*/ 484110 w 3095184"/>
                  <a:gd name="connsiteY18" fmla="*/ 1126602 h 4526490"/>
                  <a:gd name="connsiteX19" fmla="*/ 410220 w 3095184"/>
                  <a:gd name="connsiteY19" fmla="*/ 923402 h 45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95184" h="4526490">
                    <a:moveTo>
                      <a:pt x="410220" y="923402"/>
                    </a:moveTo>
                    <a:cubicBezTo>
                      <a:pt x="410220" y="791014"/>
                      <a:pt x="360959" y="483135"/>
                      <a:pt x="484110" y="332274"/>
                    </a:cubicBezTo>
                    <a:cubicBezTo>
                      <a:pt x="607261" y="181413"/>
                      <a:pt x="901287" y="56723"/>
                      <a:pt x="1149129" y="18238"/>
                    </a:cubicBezTo>
                    <a:cubicBezTo>
                      <a:pt x="1396971" y="-20247"/>
                      <a:pt x="1712547" y="-235"/>
                      <a:pt x="1971165" y="101365"/>
                    </a:cubicBezTo>
                    <a:cubicBezTo>
                      <a:pt x="2229783" y="202965"/>
                      <a:pt x="2519190" y="309183"/>
                      <a:pt x="2700838" y="627838"/>
                    </a:cubicBezTo>
                    <a:cubicBezTo>
                      <a:pt x="2882486" y="946493"/>
                      <a:pt x="3013335" y="1576105"/>
                      <a:pt x="3061056" y="2013293"/>
                    </a:cubicBezTo>
                    <a:cubicBezTo>
                      <a:pt x="3108777" y="2450481"/>
                      <a:pt x="3124171" y="2870735"/>
                      <a:pt x="2987165" y="3250965"/>
                    </a:cubicBezTo>
                    <a:cubicBezTo>
                      <a:pt x="2850159" y="3631195"/>
                      <a:pt x="2576147" y="4082238"/>
                      <a:pt x="2239020" y="4294674"/>
                    </a:cubicBezTo>
                    <a:cubicBezTo>
                      <a:pt x="1901893" y="4507110"/>
                      <a:pt x="1295371" y="4516348"/>
                      <a:pt x="964401" y="4525584"/>
                    </a:cubicBezTo>
                    <a:cubicBezTo>
                      <a:pt x="633431" y="4534820"/>
                      <a:pt x="411758" y="4473245"/>
                      <a:pt x="253201" y="4350093"/>
                    </a:cubicBezTo>
                    <a:cubicBezTo>
                      <a:pt x="94644" y="4226941"/>
                      <a:pt x="37686" y="3957547"/>
                      <a:pt x="13056" y="3786674"/>
                    </a:cubicBezTo>
                    <a:cubicBezTo>
                      <a:pt x="-11574" y="3615801"/>
                      <a:pt x="-11574" y="3444929"/>
                      <a:pt x="105420" y="3324856"/>
                    </a:cubicBezTo>
                    <a:cubicBezTo>
                      <a:pt x="222414" y="3204783"/>
                      <a:pt x="564160" y="3140129"/>
                      <a:pt x="715020" y="3066238"/>
                    </a:cubicBezTo>
                    <a:cubicBezTo>
                      <a:pt x="865880" y="2992347"/>
                      <a:pt x="925916" y="2976953"/>
                      <a:pt x="1010583" y="2881511"/>
                    </a:cubicBezTo>
                    <a:cubicBezTo>
                      <a:pt x="1095250" y="2786069"/>
                      <a:pt x="1196850" y="2616735"/>
                      <a:pt x="1223020" y="2493584"/>
                    </a:cubicBezTo>
                    <a:cubicBezTo>
                      <a:pt x="1249190" y="2370433"/>
                      <a:pt x="1213783" y="2271911"/>
                      <a:pt x="1167601" y="2142602"/>
                    </a:cubicBezTo>
                    <a:cubicBezTo>
                      <a:pt x="1121419" y="2013293"/>
                      <a:pt x="1027517" y="1839341"/>
                      <a:pt x="945929" y="1717729"/>
                    </a:cubicBezTo>
                    <a:cubicBezTo>
                      <a:pt x="864341" y="1596117"/>
                      <a:pt x="755044" y="1511450"/>
                      <a:pt x="678074" y="1412929"/>
                    </a:cubicBezTo>
                    <a:cubicBezTo>
                      <a:pt x="601104" y="1314408"/>
                      <a:pt x="522595" y="1203572"/>
                      <a:pt x="484110" y="1126602"/>
                    </a:cubicBezTo>
                    <a:cubicBezTo>
                      <a:pt x="445625" y="1049632"/>
                      <a:pt x="410220" y="1055790"/>
                      <a:pt x="410220" y="923402"/>
                    </a:cubicBezTo>
                    <a:close/>
                  </a:path>
                </a:pathLst>
              </a:custGeom>
              <a:solidFill>
                <a:srgbClr val="FFFF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7" name="组合 26">
                <a:extLst>
                  <a:ext uri="{FF2B5EF4-FFF2-40B4-BE49-F238E27FC236}">
                    <a16:creationId xmlns:a16="http://schemas.microsoft.com/office/drawing/2014/main" id="{41AC64DD-5556-4984-96EF-256990F065B7}"/>
                  </a:ext>
                </a:extLst>
              </p:cNvPr>
              <p:cNvGrpSpPr/>
              <p:nvPr/>
            </p:nvGrpSpPr>
            <p:grpSpPr>
              <a:xfrm>
                <a:off x="6956968" y="3530988"/>
                <a:ext cx="1308269" cy="1538630"/>
                <a:chOff x="3393040" y="3763043"/>
                <a:chExt cx="1308269" cy="1538630"/>
              </a:xfrm>
            </p:grpSpPr>
            <p:sp>
              <p:nvSpPr>
                <p:cNvPr id="28" name="矩形 27">
                  <a:extLst>
                    <a:ext uri="{FF2B5EF4-FFF2-40B4-BE49-F238E27FC236}">
                      <a16:creationId xmlns:a16="http://schemas.microsoft.com/office/drawing/2014/main" id="{0D5C457B-F335-41AF-A48E-1F8DA327FE4F}"/>
                    </a:ext>
                  </a:extLst>
                </p:cNvPr>
                <p:cNvSpPr/>
                <p:nvPr/>
              </p:nvSpPr>
              <p:spPr>
                <a:xfrm>
                  <a:off x="3393040" y="37630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0" name="矩形 29">
                  <a:extLst>
                    <a:ext uri="{FF2B5EF4-FFF2-40B4-BE49-F238E27FC236}">
                      <a16:creationId xmlns:a16="http://schemas.microsoft.com/office/drawing/2014/main" id="{3074D037-8808-41B9-B422-DF92E10E78FE}"/>
                    </a:ext>
                  </a:extLst>
                </p:cNvPr>
                <p:cNvSpPr/>
                <p:nvPr/>
              </p:nvSpPr>
              <p:spPr>
                <a:xfrm>
                  <a:off x="3545440" y="39154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1" name="矩形 30">
                  <a:extLst>
                    <a:ext uri="{FF2B5EF4-FFF2-40B4-BE49-F238E27FC236}">
                      <a16:creationId xmlns:a16="http://schemas.microsoft.com/office/drawing/2014/main" id="{44284BED-5CEB-4622-A0D8-18F340239B82}"/>
                    </a:ext>
                  </a:extLst>
                </p:cNvPr>
                <p:cNvSpPr/>
                <p:nvPr/>
              </p:nvSpPr>
              <p:spPr>
                <a:xfrm>
                  <a:off x="3697840" y="40678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2" name="矩形 31">
                  <a:extLst>
                    <a:ext uri="{FF2B5EF4-FFF2-40B4-BE49-F238E27FC236}">
                      <a16:creationId xmlns:a16="http://schemas.microsoft.com/office/drawing/2014/main" id="{F17F7E79-D34B-4304-9B01-3C045CC3BBEB}"/>
                    </a:ext>
                  </a:extLst>
                </p:cNvPr>
                <p:cNvSpPr/>
                <p:nvPr/>
              </p:nvSpPr>
              <p:spPr>
                <a:xfrm>
                  <a:off x="3850240" y="42202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3" name="矩形 32">
                  <a:extLst>
                    <a:ext uri="{FF2B5EF4-FFF2-40B4-BE49-F238E27FC236}">
                      <a16:creationId xmlns:a16="http://schemas.microsoft.com/office/drawing/2014/main" id="{4D856AB6-601B-48BF-A0E3-95CA7D865D25}"/>
                    </a:ext>
                  </a:extLst>
                </p:cNvPr>
                <p:cNvSpPr/>
                <p:nvPr/>
              </p:nvSpPr>
              <p:spPr>
                <a:xfrm>
                  <a:off x="4002640" y="4372643"/>
                  <a:ext cx="698669" cy="92903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grpSp>
          <p:sp>
            <p:nvSpPr>
              <p:cNvPr id="34" name="矩形 33">
                <a:extLst>
                  <a:ext uri="{FF2B5EF4-FFF2-40B4-BE49-F238E27FC236}">
                    <a16:creationId xmlns:a16="http://schemas.microsoft.com/office/drawing/2014/main" id="{B8A3FF40-4D72-4641-8134-BEFADA265635}"/>
                  </a:ext>
                </a:extLst>
              </p:cNvPr>
              <p:cNvSpPr/>
              <p:nvPr/>
            </p:nvSpPr>
            <p:spPr>
              <a:xfrm>
                <a:off x="8535081" y="2648305"/>
                <a:ext cx="698669" cy="929030"/>
              </a:xfrm>
              <a:prstGeom prst="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6" name="矩形 35">
                <a:extLst>
                  <a:ext uri="{FF2B5EF4-FFF2-40B4-BE49-F238E27FC236}">
                    <a16:creationId xmlns:a16="http://schemas.microsoft.com/office/drawing/2014/main" id="{3A5DB40C-1ADE-4BC9-96F5-435AF7BC003E}"/>
                  </a:ext>
                </a:extLst>
              </p:cNvPr>
              <p:cNvSpPr/>
              <p:nvPr/>
            </p:nvSpPr>
            <p:spPr>
              <a:xfrm>
                <a:off x="8136111" y="5576244"/>
                <a:ext cx="698669" cy="929030"/>
              </a:xfrm>
              <a:prstGeom prst="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7" name="矩形 36">
                <a:extLst>
                  <a:ext uri="{FF2B5EF4-FFF2-40B4-BE49-F238E27FC236}">
                    <a16:creationId xmlns:a16="http://schemas.microsoft.com/office/drawing/2014/main" id="{C1630E74-25BB-4C6F-A1F2-0E31F1FDA3CD}"/>
                  </a:ext>
                </a:extLst>
              </p:cNvPr>
              <p:cNvSpPr/>
              <p:nvPr/>
            </p:nvSpPr>
            <p:spPr>
              <a:xfrm>
                <a:off x="9674362" y="4612418"/>
                <a:ext cx="698669" cy="929030"/>
              </a:xfrm>
              <a:prstGeom prst="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sp>
            <p:nvSpPr>
              <p:cNvPr id="38" name="矩形 37">
                <a:extLst>
                  <a:ext uri="{FF2B5EF4-FFF2-40B4-BE49-F238E27FC236}">
                    <a16:creationId xmlns:a16="http://schemas.microsoft.com/office/drawing/2014/main" id="{8BB97BA4-0A79-4203-9393-06C068543E92}"/>
                  </a:ext>
                </a:extLst>
              </p:cNvPr>
              <p:cNvSpPr/>
              <p:nvPr/>
            </p:nvSpPr>
            <p:spPr>
              <a:xfrm>
                <a:off x="9405202" y="3370006"/>
                <a:ext cx="698669" cy="929030"/>
              </a:xfrm>
              <a:prstGeom prst="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2FFC9430-0D56-4EF7-A180-497A704AF03A}"/>
                  </a:ext>
                </a:extLst>
              </p:cNvPr>
              <p:cNvCxnSpPr>
                <a:cxnSpLocks/>
              </p:cNvCxnSpPr>
              <p:nvPr/>
            </p:nvCxnSpPr>
            <p:spPr>
              <a:xfrm flipV="1">
                <a:off x="7655637" y="3238501"/>
                <a:ext cx="854246" cy="30339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8AB5E2B-2716-4F7F-A7C0-A70FBDF028E4}"/>
                  </a:ext>
                </a:extLst>
              </p:cNvPr>
              <p:cNvCxnSpPr>
                <a:cxnSpLocks/>
              </p:cNvCxnSpPr>
              <p:nvPr/>
            </p:nvCxnSpPr>
            <p:spPr>
              <a:xfrm flipV="1">
                <a:off x="7955554" y="3368923"/>
                <a:ext cx="579527" cy="44908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E3AA51E1-2DFE-4221-ADE3-EC61DF7BF875}"/>
                  </a:ext>
                </a:extLst>
              </p:cNvPr>
              <p:cNvCxnSpPr>
                <a:cxnSpLocks/>
                <a:stCxn id="30" idx="0"/>
                <a:endCxn id="38" idx="1"/>
              </p:cNvCxnSpPr>
              <p:nvPr/>
            </p:nvCxnSpPr>
            <p:spPr>
              <a:xfrm>
                <a:off x="7458703" y="3683388"/>
                <a:ext cx="1946499" cy="151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CD983E5-B991-4280-9263-B073395FF8E1}"/>
                  </a:ext>
                </a:extLst>
              </p:cNvPr>
              <p:cNvCxnSpPr>
                <a:cxnSpLocks/>
              </p:cNvCxnSpPr>
              <p:nvPr/>
            </p:nvCxnSpPr>
            <p:spPr>
              <a:xfrm flipV="1">
                <a:off x="8259797" y="4017984"/>
                <a:ext cx="1145405" cy="16212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07FF03C-1E67-4C7D-ADDE-5CE3231F6FE3}"/>
                  </a:ext>
                </a:extLst>
              </p:cNvPr>
              <p:cNvCxnSpPr>
                <a:cxnSpLocks/>
              </p:cNvCxnSpPr>
              <p:nvPr/>
            </p:nvCxnSpPr>
            <p:spPr>
              <a:xfrm>
                <a:off x="6992812" y="3530988"/>
                <a:ext cx="2681550" cy="180792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EC34B2F-9C3B-4736-AE12-7578E2A02247}"/>
                  </a:ext>
                </a:extLst>
              </p:cNvPr>
              <p:cNvCxnSpPr>
                <a:cxnSpLocks/>
                <a:stCxn id="32" idx="0"/>
                <a:endCxn id="37" idx="1"/>
              </p:cNvCxnSpPr>
              <p:nvPr/>
            </p:nvCxnSpPr>
            <p:spPr>
              <a:xfrm>
                <a:off x="7763503" y="3988188"/>
                <a:ext cx="1910859" cy="10887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066AD03-86F6-49F6-BBFE-0AEA026F0F4A}"/>
                  </a:ext>
                </a:extLst>
              </p:cNvPr>
              <p:cNvCxnSpPr>
                <a:cxnSpLocks/>
                <a:endCxn id="36" idx="1"/>
              </p:cNvCxnSpPr>
              <p:nvPr/>
            </p:nvCxnSpPr>
            <p:spPr>
              <a:xfrm>
                <a:off x="7267208" y="4756103"/>
                <a:ext cx="868903" cy="12846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B81FA6E9-752A-4EE2-85B7-AFB34EDE6CBA}"/>
                      </a:ext>
                    </a:extLst>
                  </p:cNvPr>
                  <p:cNvSpPr txBox="1"/>
                  <p:nvPr/>
                </p:nvSpPr>
                <p:spPr>
                  <a:xfrm>
                    <a:off x="9205474" y="5468461"/>
                    <a:ext cx="195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ea typeface="微软雅黑" panose="020B0503020204020204" pitchFamily="34" charset="-122"/>
                    </a:endParaRPr>
                  </a:p>
                </p:txBody>
              </p:sp>
            </mc:Choice>
            <mc:Fallback xmlns="">
              <p:sp>
                <p:nvSpPr>
                  <p:cNvPr id="64" name="文本框 63">
                    <a:extLst>
                      <a:ext uri="{FF2B5EF4-FFF2-40B4-BE49-F238E27FC236}">
                        <a16:creationId xmlns:a16="http://schemas.microsoft.com/office/drawing/2014/main" id="{B81FA6E9-752A-4EE2-85B7-AFB34EDE6CBA}"/>
                      </a:ext>
                    </a:extLst>
                  </p:cNvPr>
                  <p:cNvSpPr txBox="1">
                    <a:spLocks noRot="1" noChangeAspect="1" noMove="1" noResize="1" noEditPoints="1" noAdjustHandles="1" noChangeArrowheads="1" noChangeShapeType="1" noTextEdit="1"/>
                  </p:cNvSpPr>
                  <p:nvPr/>
                </p:nvSpPr>
                <p:spPr>
                  <a:xfrm>
                    <a:off x="9205474" y="5468461"/>
                    <a:ext cx="195566" cy="276999"/>
                  </a:xfrm>
                  <a:prstGeom prst="rect">
                    <a:avLst/>
                  </a:prstGeom>
                  <a:blipFill>
                    <a:blip r:embed="rId2"/>
                    <a:stretch>
                      <a:fillRect l="-25000" r="-21875" b="-4444"/>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2E7340C5-BF9D-4E32-8501-AFDAA0A87B3D}"/>
                  </a:ext>
                </a:extLst>
              </p:cNvPr>
              <p:cNvCxnSpPr>
                <a:cxnSpLocks/>
              </p:cNvCxnSpPr>
              <p:nvPr/>
            </p:nvCxnSpPr>
            <p:spPr>
              <a:xfrm>
                <a:off x="7475713" y="4912534"/>
                <a:ext cx="643462" cy="86322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4473376-AE8D-483E-8079-913FE4BAA969}"/>
                  </a:ext>
                </a:extLst>
              </p:cNvPr>
              <p:cNvCxnSpPr>
                <a:cxnSpLocks/>
              </p:cNvCxnSpPr>
              <p:nvPr/>
            </p:nvCxnSpPr>
            <p:spPr>
              <a:xfrm>
                <a:off x="7921800" y="5060903"/>
                <a:ext cx="349775" cy="5153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箭头: 右 70">
                <a:extLst>
                  <a:ext uri="{FF2B5EF4-FFF2-40B4-BE49-F238E27FC236}">
                    <a16:creationId xmlns:a16="http://schemas.microsoft.com/office/drawing/2014/main" id="{CD13205C-64BE-4F18-9885-65E9C5D6C0D5}"/>
                  </a:ext>
                </a:extLst>
              </p:cNvPr>
              <p:cNvSpPr/>
              <p:nvPr/>
            </p:nvSpPr>
            <p:spPr>
              <a:xfrm>
                <a:off x="9258948" y="2953197"/>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2" name="文本框 71">
                <a:extLst>
                  <a:ext uri="{FF2B5EF4-FFF2-40B4-BE49-F238E27FC236}">
                    <a16:creationId xmlns:a16="http://schemas.microsoft.com/office/drawing/2014/main" id="{CBF7ABDF-A641-45B5-AAE4-1EC7FB3C1685}"/>
                  </a:ext>
                </a:extLst>
              </p:cNvPr>
              <p:cNvSpPr txBox="1"/>
              <p:nvPr/>
            </p:nvSpPr>
            <p:spPr>
              <a:xfrm>
                <a:off x="9820334" y="2906182"/>
                <a:ext cx="1217000" cy="400110"/>
              </a:xfrm>
              <a:prstGeom prst="rect">
                <a:avLst/>
              </a:prstGeom>
              <a:noFill/>
            </p:spPr>
            <p:txBody>
              <a:bodyPr wrap="none" rtlCol="0">
                <a:spAutoFit/>
              </a:bodyPr>
              <a:lstStyle/>
              <a:p>
                <a:r>
                  <a:rPr lang="zh-CN" altLang="en-US" sz="2000" dirty="0">
                    <a:latin typeface="+mj-lt"/>
                    <a:ea typeface="微软雅黑" panose="020B0503020204020204" pitchFamily="34" charset="-122"/>
                  </a:rPr>
                  <a:t>预测标签</a:t>
                </a:r>
              </a:p>
            </p:txBody>
          </p:sp>
          <p:sp>
            <p:nvSpPr>
              <p:cNvPr id="73" name="箭头: 右 72">
                <a:extLst>
                  <a:ext uri="{FF2B5EF4-FFF2-40B4-BE49-F238E27FC236}">
                    <a16:creationId xmlns:a16="http://schemas.microsoft.com/office/drawing/2014/main" id="{58BBFB50-510F-44DD-87D7-F30FA61D2F3D}"/>
                  </a:ext>
                </a:extLst>
              </p:cNvPr>
              <p:cNvSpPr/>
              <p:nvPr/>
            </p:nvSpPr>
            <p:spPr>
              <a:xfrm>
                <a:off x="10141973" y="3715139"/>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4" name="文本框 73">
                <a:extLst>
                  <a:ext uri="{FF2B5EF4-FFF2-40B4-BE49-F238E27FC236}">
                    <a16:creationId xmlns:a16="http://schemas.microsoft.com/office/drawing/2014/main" id="{32E4ACC5-C7C1-468F-B9D2-D8F9AEFE1E4B}"/>
                  </a:ext>
                </a:extLst>
              </p:cNvPr>
              <p:cNvSpPr txBox="1"/>
              <p:nvPr/>
            </p:nvSpPr>
            <p:spPr>
              <a:xfrm>
                <a:off x="10703359" y="3668124"/>
                <a:ext cx="1210588" cy="400110"/>
              </a:xfrm>
              <a:prstGeom prst="rect">
                <a:avLst/>
              </a:prstGeom>
              <a:noFill/>
            </p:spPr>
            <p:txBody>
              <a:bodyPr wrap="none" rtlCol="0">
                <a:spAutoFit/>
              </a:bodyPr>
              <a:lstStyle/>
              <a:p>
                <a:r>
                  <a:rPr lang="zh-CN" altLang="en-US" sz="2000" dirty="0">
                    <a:ea typeface="微软雅黑" panose="020B0503020204020204" pitchFamily="34" charset="-122"/>
                  </a:rPr>
                  <a:t>预测标签</a:t>
                </a:r>
              </a:p>
            </p:txBody>
          </p:sp>
          <p:sp>
            <p:nvSpPr>
              <p:cNvPr id="75" name="箭头: 右 74">
                <a:extLst>
                  <a:ext uri="{FF2B5EF4-FFF2-40B4-BE49-F238E27FC236}">
                    <a16:creationId xmlns:a16="http://schemas.microsoft.com/office/drawing/2014/main" id="{410AE191-1028-4074-BB22-0E098EA49F06}"/>
                  </a:ext>
                </a:extLst>
              </p:cNvPr>
              <p:cNvSpPr/>
              <p:nvPr/>
            </p:nvSpPr>
            <p:spPr>
              <a:xfrm>
                <a:off x="10404758" y="4931966"/>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6" name="文本框 75">
                <a:extLst>
                  <a:ext uri="{FF2B5EF4-FFF2-40B4-BE49-F238E27FC236}">
                    <a16:creationId xmlns:a16="http://schemas.microsoft.com/office/drawing/2014/main" id="{43E4E5E0-83CE-47EE-B80A-D16BDCDFFD02}"/>
                  </a:ext>
                </a:extLst>
              </p:cNvPr>
              <p:cNvSpPr txBox="1"/>
              <p:nvPr/>
            </p:nvSpPr>
            <p:spPr>
              <a:xfrm>
                <a:off x="10966144" y="4884951"/>
                <a:ext cx="1210588" cy="400110"/>
              </a:xfrm>
              <a:prstGeom prst="rect">
                <a:avLst/>
              </a:prstGeom>
              <a:noFill/>
            </p:spPr>
            <p:txBody>
              <a:bodyPr wrap="none" rtlCol="0">
                <a:spAutoFit/>
              </a:bodyPr>
              <a:lstStyle/>
              <a:p>
                <a:r>
                  <a:rPr lang="zh-CN" altLang="en-US" sz="2000" dirty="0">
                    <a:ea typeface="微软雅黑" panose="020B0503020204020204" pitchFamily="34" charset="-122"/>
                  </a:rPr>
                  <a:t>预测标签</a:t>
                </a:r>
              </a:p>
            </p:txBody>
          </p:sp>
          <p:sp>
            <p:nvSpPr>
              <p:cNvPr id="77" name="箭头: 右 76">
                <a:extLst>
                  <a:ext uri="{FF2B5EF4-FFF2-40B4-BE49-F238E27FC236}">
                    <a16:creationId xmlns:a16="http://schemas.microsoft.com/office/drawing/2014/main" id="{57DB1687-7CA7-47AB-A38D-F5465FFE041C}"/>
                  </a:ext>
                </a:extLst>
              </p:cNvPr>
              <p:cNvSpPr/>
              <p:nvPr/>
            </p:nvSpPr>
            <p:spPr>
              <a:xfrm>
                <a:off x="8860952" y="5903107"/>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8" name="文本框 77">
                <a:extLst>
                  <a:ext uri="{FF2B5EF4-FFF2-40B4-BE49-F238E27FC236}">
                    <a16:creationId xmlns:a16="http://schemas.microsoft.com/office/drawing/2014/main" id="{6749F11B-56D7-4B9E-89E0-C2A01EFAB512}"/>
                  </a:ext>
                </a:extLst>
              </p:cNvPr>
              <p:cNvSpPr txBox="1"/>
              <p:nvPr/>
            </p:nvSpPr>
            <p:spPr>
              <a:xfrm>
                <a:off x="9413102" y="5856092"/>
                <a:ext cx="1210588" cy="400110"/>
              </a:xfrm>
              <a:prstGeom prst="rect">
                <a:avLst/>
              </a:prstGeom>
              <a:noFill/>
            </p:spPr>
            <p:txBody>
              <a:bodyPr wrap="none" rtlCol="0">
                <a:spAutoFit/>
              </a:bodyPr>
              <a:lstStyle/>
              <a:p>
                <a:r>
                  <a:rPr lang="zh-CN" altLang="en-US" sz="2000" dirty="0">
                    <a:ea typeface="微软雅黑" panose="020B0503020204020204" pitchFamily="34" charset="-122"/>
                  </a:rPr>
                  <a:t>预测标签</a:t>
                </a:r>
              </a:p>
            </p:txBody>
          </p:sp>
        </p:grpSp>
        <p:sp>
          <p:nvSpPr>
            <p:cNvPr id="83" name="文本框 82">
              <a:extLst>
                <a:ext uri="{FF2B5EF4-FFF2-40B4-BE49-F238E27FC236}">
                  <a16:creationId xmlns:a16="http://schemas.microsoft.com/office/drawing/2014/main" id="{F3C89F16-6A22-473E-808D-5AB84842DE49}"/>
                </a:ext>
              </a:extLst>
            </p:cNvPr>
            <p:cNvSpPr txBox="1"/>
            <p:nvPr/>
          </p:nvSpPr>
          <p:spPr>
            <a:xfrm>
              <a:off x="6603831" y="3207810"/>
              <a:ext cx="1107996" cy="369332"/>
            </a:xfrm>
            <a:prstGeom prst="rect">
              <a:avLst/>
            </a:prstGeom>
            <a:noFill/>
          </p:spPr>
          <p:txBody>
            <a:bodyPr wrap="none" rtlCol="0">
              <a:spAutoFit/>
            </a:bodyPr>
            <a:lstStyle/>
            <a:p>
              <a:r>
                <a:rPr lang="zh-CN" altLang="en-US" dirty="0">
                  <a:ea typeface="微软雅黑" panose="020B0503020204020204" pitchFamily="34" charset="-122"/>
                </a:rPr>
                <a:t>训练数据</a:t>
              </a:r>
            </a:p>
          </p:txBody>
        </p:sp>
        <p:sp>
          <p:nvSpPr>
            <p:cNvPr id="84" name="文本框 83">
              <a:extLst>
                <a:ext uri="{FF2B5EF4-FFF2-40B4-BE49-F238E27FC236}">
                  <a16:creationId xmlns:a16="http://schemas.microsoft.com/office/drawing/2014/main" id="{37281494-6E6B-49C5-A232-6D7059478F2E}"/>
                </a:ext>
              </a:extLst>
            </p:cNvPr>
            <p:cNvSpPr txBox="1"/>
            <p:nvPr/>
          </p:nvSpPr>
          <p:spPr>
            <a:xfrm>
              <a:off x="8848738" y="4427639"/>
              <a:ext cx="1107996" cy="369332"/>
            </a:xfrm>
            <a:prstGeom prst="rect">
              <a:avLst/>
            </a:prstGeom>
            <a:noFill/>
          </p:spPr>
          <p:txBody>
            <a:bodyPr wrap="none" rtlCol="0">
              <a:spAutoFit/>
            </a:bodyPr>
            <a:lstStyle/>
            <a:p>
              <a:r>
                <a:rPr lang="zh-CN" altLang="en-US" dirty="0">
                  <a:ea typeface="微软雅黑" panose="020B0503020204020204" pitchFamily="34" charset="-122"/>
                </a:rPr>
                <a:t>测试样本</a:t>
              </a:r>
            </a:p>
          </p:txBody>
        </p:sp>
      </p:grpSp>
      <p:cxnSp>
        <p:nvCxnSpPr>
          <p:cNvPr id="54" name="直接连接符 53">
            <a:extLst>
              <a:ext uri="{FF2B5EF4-FFF2-40B4-BE49-F238E27FC236}">
                <a16:creationId xmlns:a16="http://schemas.microsoft.com/office/drawing/2014/main" id="{0DE69B7F-0F68-4931-B5EB-F249A0B5D7B6}"/>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432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C6965FB2-F1E3-468F-9ED2-91BCF6FFCFD4}"/>
              </a:ext>
            </a:extLst>
          </p:cNvPr>
          <p:cNvSpPr/>
          <p:nvPr/>
        </p:nvSpPr>
        <p:spPr>
          <a:xfrm>
            <a:off x="621003" y="5091036"/>
            <a:ext cx="6400800" cy="540000"/>
          </a:xfrm>
          <a:prstGeom prst="round2DiagRect">
            <a:avLst/>
          </a:prstGeom>
          <a:solidFill>
            <a:srgbClr val="6C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59911" y="65112"/>
            <a:ext cx="7613584" cy="584775"/>
          </a:xfrm>
          <a:prstGeom prst="rect">
            <a:avLst/>
          </a:prstGeom>
          <a:noFill/>
        </p:spPr>
        <p:txBody>
          <a:bodyPr wrap="square" rtlCol="0">
            <a:spAutoFit/>
          </a:bodyPr>
          <a:lstStyle/>
          <a:p>
            <a:r>
              <a:rPr lang="en-CA"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6</a:t>
            </a:r>
            <a:r>
              <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rPr>
              <a:t>机器学习术语与项目流程</a:t>
            </a:r>
            <a:endParaRPr lang="en-US" altLang="zh-CN" sz="3200" b="1" dirty="0">
              <a:solidFill>
                <a:srgbClr val="0A05D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21003" y="1384203"/>
            <a:ext cx="11301490" cy="4286238"/>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课程介绍</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人工智能与机器学习的定义</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机器学习的应用</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机器学习与统计学、人类学习的区别</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latin typeface="微软雅黑" panose="020B0503020204020204" pitchFamily="34" charset="-122"/>
                <a:ea typeface="微软雅黑" panose="020B0503020204020204" pitchFamily="34" charset="-122"/>
              </a:rPr>
              <a:t>机器学习的分类</a:t>
            </a:r>
            <a:endParaRPr lang="en-CA" altLang="zh-CN" sz="2800"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Font typeface="+mj-lt"/>
              <a:buAutoNum type="arabicPeriod"/>
            </a:pPr>
            <a:r>
              <a:rPr lang="zh-CN" altLang="en-US" sz="2800" b="1" dirty="0">
                <a:solidFill>
                  <a:schemeClr val="bg1"/>
                </a:solidFill>
                <a:latin typeface="微软雅黑" panose="020B0503020204020204" pitchFamily="34" charset="-122"/>
                <a:ea typeface="微软雅黑" panose="020B0503020204020204" pitchFamily="34" charset="-122"/>
              </a:rPr>
              <a:t>机器学习术语与项目流程</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DF88B2E-251A-48AA-86AF-33B6DA361620}"/>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874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20400" y="135953"/>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机器学习术语</a:t>
            </a:r>
            <a:endParaRPr lang="en-US" sz="3200" b="1" dirty="0">
              <a:solidFill>
                <a:srgbClr val="0A0AE6"/>
              </a:solidFill>
            </a:endParaRPr>
          </a:p>
        </p:txBody>
      </p:sp>
      <p:sp>
        <p:nvSpPr>
          <p:cNvPr id="2" name="文本框 1"/>
          <p:cNvSpPr txBox="1"/>
          <p:nvPr/>
        </p:nvSpPr>
        <p:spPr>
          <a:xfrm>
            <a:off x="108156" y="1172073"/>
            <a:ext cx="10267486" cy="4275145"/>
          </a:xfrm>
          <a:prstGeom prst="rect">
            <a:avLst/>
          </a:prstGeom>
          <a:noFill/>
        </p:spPr>
        <p:txBody>
          <a:bodyPr wrap="square" rtlCol="0">
            <a:spAutoFit/>
          </a:bodyPr>
          <a:lstStyle/>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样本（</a:t>
            </a:r>
            <a:r>
              <a:rPr lang="en-US" altLang="zh-CN" sz="2000" dirty="0">
                <a:ea typeface="微软雅黑" panose="020B0503020204020204" pitchFamily="34" charset="-122"/>
              </a:rPr>
              <a:t>sample, instance</a:t>
            </a:r>
            <a:r>
              <a:rPr lang="zh-CN" altLang="en-US" sz="2000" dirty="0">
                <a:ea typeface="微软雅黑" panose="020B0503020204020204" pitchFamily="34" charset="-122"/>
              </a:rPr>
              <a:t>），标签（</a:t>
            </a:r>
            <a:r>
              <a:rPr lang="en-US" altLang="zh-CN" sz="2000" dirty="0">
                <a:ea typeface="微软雅黑" panose="020B0503020204020204" pitchFamily="34" charset="-122"/>
              </a:rPr>
              <a:t>label</a:t>
            </a:r>
            <a:r>
              <a:rPr lang="zh-CN" altLang="en-US" sz="2000" dirty="0">
                <a:ea typeface="微软雅黑" panose="020B0503020204020204" pitchFamily="34" charset="-122"/>
              </a:rPr>
              <a:t>），正</a:t>
            </a:r>
            <a:r>
              <a:rPr lang="en-US" altLang="zh-CN" sz="2000" dirty="0">
                <a:ea typeface="微软雅黑" panose="020B0503020204020204" pitchFamily="34" charset="-122"/>
              </a:rPr>
              <a:t>/</a:t>
            </a:r>
            <a:r>
              <a:rPr lang="zh-CN" altLang="en-US" sz="2000" dirty="0">
                <a:ea typeface="微软雅黑" panose="020B0503020204020204" pitchFamily="34" charset="-122"/>
              </a:rPr>
              <a:t>负样本（</a:t>
            </a:r>
            <a:r>
              <a:rPr lang="en-US" altLang="zh-CN" sz="2000" dirty="0">
                <a:ea typeface="微软雅黑" panose="020B0503020204020204" pitchFamily="34" charset="-122"/>
              </a:rPr>
              <a:t>positive/negative labels</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特征（</a:t>
            </a:r>
            <a:r>
              <a:rPr lang="en-US" altLang="zh-CN" sz="2000" dirty="0">
                <a:ea typeface="微软雅黑" panose="020B0503020204020204" pitchFamily="34" charset="-122"/>
              </a:rPr>
              <a:t>feature</a:t>
            </a:r>
            <a:r>
              <a:rPr lang="zh-CN" altLang="en-US" sz="2000" dirty="0">
                <a:ea typeface="微软雅黑" panose="020B0503020204020204" pitchFamily="34" charset="-122"/>
              </a:rPr>
              <a:t>），属性（</a:t>
            </a:r>
            <a:r>
              <a:rPr lang="en-US" altLang="zh-CN" sz="2000" dirty="0">
                <a:ea typeface="微软雅黑" panose="020B0503020204020204" pitchFamily="34" charset="-122"/>
              </a:rPr>
              <a:t>attribute</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训练数据（</a:t>
            </a:r>
            <a:r>
              <a:rPr lang="en-US" altLang="zh-CN" sz="2000" dirty="0">
                <a:ea typeface="微软雅黑" panose="020B0503020204020204" pitchFamily="34" charset="-122"/>
              </a:rPr>
              <a:t>training data</a:t>
            </a:r>
            <a:r>
              <a:rPr lang="zh-CN" altLang="en-US" sz="2000" dirty="0">
                <a:ea typeface="微软雅黑" panose="020B0503020204020204" pitchFamily="34" charset="-122"/>
              </a:rPr>
              <a:t>），测试数据（</a:t>
            </a:r>
            <a:r>
              <a:rPr lang="en-US" altLang="zh-CN" sz="2000" dirty="0">
                <a:ea typeface="微软雅黑" panose="020B0503020204020204" pitchFamily="34" charset="-122"/>
              </a:rPr>
              <a:t>testing data</a:t>
            </a:r>
            <a:r>
              <a:rPr lang="zh-CN" altLang="en-US" sz="2000" dirty="0">
                <a:ea typeface="微软雅黑" panose="020B0503020204020204" pitchFamily="34" charset="-122"/>
              </a:rPr>
              <a:t>），验证数据（</a:t>
            </a:r>
            <a:r>
              <a:rPr lang="en-US" altLang="zh-CN" sz="2000" dirty="0">
                <a:ea typeface="微软雅黑" panose="020B0503020204020204" pitchFamily="34" charset="-122"/>
              </a:rPr>
              <a:t>validation data</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算法（</a:t>
            </a:r>
            <a:r>
              <a:rPr lang="en-US" altLang="zh-CN" sz="2000" dirty="0">
                <a:ea typeface="微软雅黑" panose="020B0503020204020204" pitchFamily="34" charset="-122"/>
              </a:rPr>
              <a:t>algorithm</a:t>
            </a:r>
            <a:r>
              <a:rPr lang="zh-CN" altLang="en-US" sz="2000" dirty="0">
                <a:ea typeface="微软雅黑" panose="020B0503020204020204" pitchFamily="34" charset="-122"/>
              </a:rPr>
              <a:t>），模型（</a:t>
            </a:r>
            <a:r>
              <a:rPr lang="en-US" altLang="zh-CN" sz="2000" dirty="0">
                <a:ea typeface="微软雅黑" panose="020B0503020204020204" pitchFamily="34" charset="-122"/>
              </a:rPr>
              <a:t>model</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分布（</a:t>
            </a:r>
            <a:r>
              <a:rPr lang="en-US" altLang="zh-CN" sz="2000" dirty="0">
                <a:ea typeface="微软雅黑" panose="020B0503020204020204" pitchFamily="34" charset="-122"/>
              </a:rPr>
              <a:t>distribution</a:t>
            </a:r>
            <a:r>
              <a:rPr lang="zh-CN" altLang="en-US" sz="2000" dirty="0">
                <a:ea typeface="微软雅黑" panose="020B0503020204020204" pitchFamily="34" charset="-122"/>
              </a:rPr>
              <a:t>），独立（</a:t>
            </a:r>
            <a:r>
              <a:rPr lang="en-US" altLang="zh-CN" sz="2000" dirty="0">
                <a:ea typeface="微软雅黑" panose="020B0503020204020204" pitchFamily="34" charset="-122"/>
              </a:rPr>
              <a:t>independent</a:t>
            </a:r>
            <a:r>
              <a:rPr lang="zh-CN" altLang="en-US" sz="2000" dirty="0">
                <a:ea typeface="微软雅黑" panose="020B0503020204020204" pitchFamily="34" charset="-122"/>
              </a:rPr>
              <a:t>），互斥（</a:t>
            </a:r>
            <a:r>
              <a:rPr lang="en-US" altLang="zh-CN" sz="2000" dirty="0">
                <a:ea typeface="微软雅黑" panose="020B0503020204020204" pitchFamily="34" charset="-122"/>
              </a:rPr>
              <a:t>mutually exclusive</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独立同分布（</a:t>
            </a:r>
            <a:r>
              <a:rPr lang="en-US" altLang="zh-CN" sz="2000" dirty="0">
                <a:ea typeface="微软雅黑" panose="020B0503020204020204" pitchFamily="34" charset="-122"/>
              </a:rPr>
              <a:t>identically independent distributed, </a:t>
            </a:r>
            <a:r>
              <a:rPr lang="en-US" altLang="zh-CN" sz="2000" dirty="0" err="1">
                <a:ea typeface="微软雅黑" panose="020B0503020204020204" pitchFamily="34" charset="-122"/>
              </a:rPr>
              <a:t>i.i.d</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泛化（</a:t>
            </a:r>
            <a:r>
              <a:rPr lang="en-US" altLang="zh-CN" sz="2000" dirty="0">
                <a:ea typeface="微软雅黑" panose="020B0503020204020204" pitchFamily="34" charset="-122"/>
              </a:rPr>
              <a:t>generalization</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sz="2000" dirty="0">
                <a:ea typeface="微软雅黑" panose="020B0503020204020204" pitchFamily="34" charset="-122"/>
              </a:rPr>
              <a:t>误差（</a:t>
            </a:r>
            <a:r>
              <a:rPr lang="en-US" altLang="zh-CN" sz="2000" dirty="0">
                <a:ea typeface="微软雅黑" panose="020B0503020204020204" pitchFamily="34" charset="-122"/>
              </a:rPr>
              <a:t>error</a:t>
            </a:r>
            <a:r>
              <a:rPr lang="zh-CN" altLang="en-US" sz="2000" dirty="0">
                <a:ea typeface="微软雅黑" panose="020B0503020204020204" pitchFamily="34" charset="-122"/>
              </a:rPr>
              <a:t>）、偏差（</a:t>
            </a:r>
            <a:r>
              <a:rPr lang="en-US" altLang="zh-CN" sz="2000" dirty="0">
                <a:ea typeface="微软雅黑" panose="020B0503020204020204" pitchFamily="34" charset="-122"/>
              </a:rPr>
              <a:t>bias</a:t>
            </a:r>
            <a:r>
              <a:rPr lang="zh-CN" altLang="en-US" sz="2000" dirty="0">
                <a:ea typeface="微软雅黑" panose="020B0503020204020204" pitchFamily="34" charset="-122"/>
              </a:rPr>
              <a:t>）</a:t>
            </a:r>
            <a:endParaRPr lang="en-US" altLang="zh-CN" sz="2000" dirty="0">
              <a:ea typeface="微软雅黑" panose="020B0503020204020204" pitchFamily="34" charset="-122"/>
            </a:endParaRPr>
          </a:p>
        </p:txBody>
      </p:sp>
      <p:cxnSp>
        <p:nvCxnSpPr>
          <p:cNvPr id="5" name="直接连接符 4">
            <a:extLst>
              <a:ext uri="{FF2B5EF4-FFF2-40B4-BE49-F238E27FC236}">
                <a16:creationId xmlns:a16="http://schemas.microsoft.com/office/drawing/2014/main" id="{09E45F8E-88B8-473C-9BBB-B14F7C9FBEC4}"/>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68794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7373" y="820080"/>
            <a:ext cx="11447154" cy="2616101"/>
          </a:xfrm>
          <a:prstGeom prst="rect">
            <a:avLst/>
          </a:prstGeom>
          <a:noFill/>
        </p:spPr>
        <p:txBody>
          <a:bodyPr wrap="square" rtlCol="0">
            <a:spAutoFit/>
          </a:bodyPr>
          <a:lstStyle/>
          <a:p>
            <a:pPr>
              <a:spcBef>
                <a:spcPts val="600"/>
              </a:spcBef>
            </a:pPr>
            <a:r>
              <a:rPr lang="zh-CN" altLang="en-US" sz="2400" b="1" dirty="0">
                <a:ea typeface="微软雅黑" panose="020B0503020204020204" pitchFamily="34" charset="-122"/>
              </a:rPr>
              <a:t>推荐书籍</a:t>
            </a:r>
            <a:endParaRPr lang="en-US" altLang="zh-CN" sz="2400" b="1" dirty="0">
              <a:ea typeface="微软雅黑" panose="020B0503020204020204" pitchFamily="34" charset="-122"/>
            </a:endParaRPr>
          </a:p>
          <a:p>
            <a:pPr marL="800100" lvl="1" indent="-342900">
              <a:spcBef>
                <a:spcPts val="600"/>
              </a:spcBef>
              <a:buFont typeface="Wingdings" panose="05000000000000000000" pitchFamily="2" charset="2"/>
              <a:buChar char="ü"/>
            </a:pPr>
            <a:r>
              <a:rPr lang="zh-CN" altLang="en-US" sz="2400" dirty="0">
                <a:ea typeface="华文楷体" panose="02010600040101010101" pitchFamily="2" charset="-122"/>
              </a:rPr>
              <a:t>李航，统计学习方法</a:t>
            </a:r>
            <a:r>
              <a:rPr lang="en-US" altLang="zh-CN" sz="2400" dirty="0">
                <a:ea typeface="华文楷体" panose="02010600040101010101" pitchFamily="2" charset="-122"/>
              </a:rPr>
              <a:t>,</a:t>
            </a:r>
            <a:r>
              <a:rPr lang="zh-CN" altLang="en-US" sz="2400" dirty="0">
                <a:ea typeface="华文楷体" panose="02010600040101010101" pitchFamily="2" charset="-122"/>
              </a:rPr>
              <a:t> 清华大学出版社。</a:t>
            </a:r>
            <a:endParaRPr lang="en-US" altLang="zh-CN" sz="2400" dirty="0">
              <a:ea typeface="华文楷体" panose="02010600040101010101" pitchFamily="2" charset="-122"/>
            </a:endParaRPr>
          </a:p>
          <a:p>
            <a:pPr marL="800100" lvl="1" indent="-342900">
              <a:spcBef>
                <a:spcPts val="600"/>
              </a:spcBef>
              <a:buFont typeface="Wingdings" panose="05000000000000000000" pitchFamily="2" charset="2"/>
              <a:buChar char="ü"/>
            </a:pPr>
            <a:r>
              <a:rPr lang="en-US" altLang="zh-CN" sz="2400" dirty="0">
                <a:ea typeface="华文楷体" panose="02010600040101010101" pitchFamily="2" charset="-122"/>
              </a:rPr>
              <a:t>Eli Stevens, etc.,  Deep Learning with </a:t>
            </a:r>
            <a:r>
              <a:rPr lang="en-US" altLang="zh-CN" sz="2400" dirty="0" err="1">
                <a:ea typeface="华文楷体" panose="02010600040101010101" pitchFamily="2" charset="-122"/>
              </a:rPr>
              <a:t>PyTorch</a:t>
            </a:r>
            <a:r>
              <a:rPr lang="en-US" altLang="zh-CN" sz="2400" dirty="0">
                <a:ea typeface="华文楷体" panose="02010600040101010101" pitchFamily="2" charset="-122"/>
              </a:rPr>
              <a:t>, </a:t>
            </a:r>
            <a:r>
              <a:rPr lang="en-US" altLang="zh-CN" sz="2400" dirty="0" err="1">
                <a:ea typeface="华文楷体" panose="02010600040101010101" pitchFamily="2" charset="-122"/>
              </a:rPr>
              <a:t>Minning</a:t>
            </a:r>
            <a:r>
              <a:rPr lang="en-US" altLang="zh-CN" sz="2400" dirty="0">
                <a:ea typeface="华文楷体" panose="02010600040101010101" pitchFamily="2" charset="-122"/>
              </a:rPr>
              <a:t>.</a:t>
            </a:r>
          </a:p>
          <a:p>
            <a:pPr marL="800100" lvl="1" indent="-342900">
              <a:spcBef>
                <a:spcPts val="600"/>
              </a:spcBef>
              <a:buFont typeface="Wingdings" panose="05000000000000000000" pitchFamily="2" charset="2"/>
              <a:buChar char="ü"/>
            </a:pPr>
            <a:r>
              <a:rPr lang="en-US" altLang="zh-CN" sz="2400" dirty="0">
                <a:ea typeface="华文楷体" panose="02010600040101010101" pitchFamily="2" charset="-122"/>
              </a:rPr>
              <a:t>Sebastian </a:t>
            </a:r>
            <a:r>
              <a:rPr lang="en-US" altLang="zh-CN" sz="2400" dirty="0" err="1">
                <a:ea typeface="华文楷体" panose="02010600040101010101" pitchFamily="2" charset="-122"/>
              </a:rPr>
              <a:t>Raschka</a:t>
            </a:r>
            <a:r>
              <a:rPr lang="en-US" altLang="zh-CN" sz="2400" dirty="0">
                <a:ea typeface="华文楷体" panose="02010600040101010101" pitchFamily="2" charset="-122"/>
              </a:rPr>
              <a:t>, etc., Machine Learning with </a:t>
            </a:r>
            <a:r>
              <a:rPr lang="en-US" altLang="zh-CN" sz="2400" dirty="0" err="1">
                <a:ea typeface="华文楷体" panose="02010600040101010101" pitchFamily="2" charset="-122"/>
              </a:rPr>
              <a:t>Pytorch</a:t>
            </a:r>
            <a:r>
              <a:rPr lang="en-US" altLang="zh-CN" sz="2400" dirty="0">
                <a:ea typeface="华文楷体" panose="02010600040101010101" pitchFamily="2" charset="-122"/>
              </a:rPr>
              <a:t> and </a:t>
            </a:r>
            <a:r>
              <a:rPr lang="en-US" altLang="zh-CN" sz="2400" dirty="0" err="1">
                <a:ea typeface="华文楷体" panose="02010600040101010101" pitchFamily="2" charset="-122"/>
              </a:rPr>
              <a:t>Scikit</a:t>
            </a:r>
            <a:r>
              <a:rPr lang="en-US" altLang="zh-CN" sz="2400" dirty="0">
                <a:ea typeface="华文楷体" panose="02010600040101010101" pitchFamily="2" charset="-122"/>
              </a:rPr>
              <a:t>-Learn, </a:t>
            </a:r>
            <a:r>
              <a:rPr lang="en-US" altLang="zh-CN" sz="2400" dirty="0" err="1">
                <a:ea typeface="华文楷体" panose="02010600040101010101" pitchFamily="2" charset="-122"/>
              </a:rPr>
              <a:t>Packt</a:t>
            </a:r>
            <a:r>
              <a:rPr lang="en-US" altLang="zh-CN" sz="2400" dirty="0">
                <a:ea typeface="华文楷体" panose="02010600040101010101" pitchFamily="2" charset="-122"/>
              </a:rPr>
              <a:t>.</a:t>
            </a:r>
          </a:p>
          <a:p>
            <a:pPr marL="800100" lvl="1" indent="-342900">
              <a:spcBef>
                <a:spcPts val="600"/>
              </a:spcBef>
              <a:buFont typeface="Wingdings" panose="05000000000000000000" pitchFamily="2" charset="2"/>
              <a:buChar char="ü"/>
            </a:pPr>
            <a:r>
              <a:rPr lang="en-US" altLang="zh-CN" sz="2400" dirty="0">
                <a:ea typeface="华文楷体" panose="02010600040101010101" pitchFamily="2" charset="-122"/>
              </a:rPr>
              <a:t>(</a:t>
            </a:r>
            <a:r>
              <a:rPr lang="zh-CN" altLang="en-US" sz="2400" dirty="0">
                <a:ea typeface="华文楷体" panose="02010600040101010101" pitchFamily="2" charset="-122"/>
              </a:rPr>
              <a:t>美</a:t>
            </a:r>
            <a:r>
              <a:rPr lang="en-US" altLang="zh-CN" sz="2400" dirty="0">
                <a:ea typeface="华文楷体" panose="02010600040101010101" pitchFamily="2" charset="-122"/>
              </a:rPr>
              <a:t>)</a:t>
            </a:r>
            <a:r>
              <a:rPr lang="zh-CN" altLang="en-US" sz="2400" dirty="0">
                <a:ea typeface="华文楷体" panose="02010600040101010101" pitchFamily="2" charset="-122"/>
              </a:rPr>
              <a:t> 塞巴斯蒂安</a:t>
            </a:r>
            <a:r>
              <a:rPr lang="en-US" altLang="zh-CN" sz="2400" dirty="0">
                <a:ea typeface="华文楷体" panose="02010600040101010101" pitchFamily="2" charset="-122"/>
              </a:rPr>
              <a:t>·</a:t>
            </a:r>
            <a:r>
              <a:rPr lang="zh-CN" altLang="en-US" sz="2400" dirty="0">
                <a:ea typeface="华文楷体" panose="02010600040101010101" pitchFamily="2" charset="-122"/>
              </a:rPr>
              <a:t>拉施卡 ，等，</a:t>
            </a:r>
            <a:r>
              <a:rPr lang="en-US" altLang="zh-CN" sz="2400" dirty="0">
                <a:ea typeface="华文楷体" panose="02010600040101010101" pitchFamily="2" charset="-122"/>
              </a:rPr>
              <a:t>Python</a:t>
            </a:r>
            <a:r>
              <a:rPr lang="zh-CN" altLang="en-US" sz="2400" dirty="0">
                <a:ea typeface="华文楷体" panose="02010600040101010101" pitchFamily="2" charset="-122"/>
              </a:rPr>
              <a:t>机器学习：基于</a:t>
            </a:r>
            <a:r>
              <a:rPr lang="en-US" altLang="zh-CN" sz="2400" dirty="0" err="1">
                <a:ea typeface="华文楷体" panose="02010600040101010101" pitchFamily="2" charset="-122"/>
              </a:rPr>
              <a:t>Scikit</a:t>
            </a:r>
            <a:r>
              <a:rPr lang="en-US" altLang="zh-CN" sz="2400" dirty="0">
                <a:ea typeface="华文楷体" panose="02010600040101010101" pitchFamily="2" charset="-122"/>
              </a:rPr>
              <a:t>-learn</a:t>
            </a:r>
            <a:r>
              <a:rPr lang="zh-CN" altLang="en-US" sz="2400" dirty="0">
                <a:ea typeface="华文楷体" panose="02010600040101010101" pitchFamily="2" charset="-122"/>
              </a:rPr>
              <a:t>和</a:t>
            </a:r>
            <a:r>
              <a:rPr lang="en-US" altLang="zh-CN" sz="2400" dirty="0" err="1">
                <a:ea typeface="华文楷体" panose="02010600040101010101" pitchFamily="2" charset="-122"/>
              </a:rPr>
              <a:t>Pytorch</a:t>
            </a:r>
            <a:r>
              <a:rPr lang="zh-CN" altLang="en-US" sz="2400" dirty="0">
                <a:ea typeface="华文楷体" panose="02010600040101010101" pitchFamily="2" charset="-122"/>
              </a:rPr>
              <a:t>（译），机械工业出版社</a:t>
            </a:r>
            <a:endParaRPr lang="en-US" altLang="zh-CN" sz="2400" dirty="0">
              <a:ea typeface="华文楷体" panose="02010600040101010101" pitchFamily="2" charset="-122"/>
            </a:endParaRPr>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359911" y="3652937"/>
            <a:ext cx="2475801" cy="3109438"/>
          </a:xfrm>
          <a:prstGeom prst="rect">
            <a:avLst/>
          </a:prstGeom>
        </p:spPr>
      </p:pic>
      <p:sp>
        <p:nvSpPr>
          <p:cNvPr id="16" name="文本框 15">
            <a:extLst>
              <a:ext uri="{FF2B5EF4-FFF2-40B4-BE49-F238E27FC236}">
                <a16:creationId xmlns:a16="http://schemas.microsoft.com/office/drawing/2014/main" id="{8FCA89A6-B476-416E-9DE8-A0E52178780F}"/>
              </a:ext>
            </a:extLst>
          </p:cNvPr>
          <p:cNvSpPr txBox="1"/>
          <p:nvPr/>
        </p:nvSpPr>
        <p:spPr>
          <a:xfrm>
            <a:off x="359911" y="55244"/>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教科书</a:t>
            </a:r>
            <a:endParaRPr lang="en-US" altLang="zh-CN" sz="3200" b="1" dirty="0">
              <a:solidFill>
                <a:srgbClr val="0A0AE6"/>
              </a:solidFill>
              <a:ea typeface="微软雅黑" panose="020B0503020204020204" pitchFamily="34" charset="-122"/>
            </a:endParaRPr>
          </a:p>
        </p:txBody>
      </p:sp>
      <p:pic>
        <p:nvPicPr>
          <p:cNvPr id="12" name="Picture 6" descr="See the source image">
            <a:extLst>
              <a:ext uri="{FF2B5EF4-FFF2-40B4-BE49-F238E27FC236}">
                <a16:creationId xmlns:a16="http://schemas.microsoft.com/office/drawing/2014/main" id="{DF501671-6693-4380-BB44-88D3ECDB7A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309" y="3652937"/>
            <a:ext cx="2203968" cy="30139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Machine Learning with PyTorch and Scikit-Learn: Develop machine learning and deep learning models with Python”，作者：[Sebastian Raschka, Yuxi (Hayden) Liu, Vahid Mirjalili, Dmytro Dzhulgakov]">
            <a:extLst>
              <a:ext uri="{FF2B5EF4-FFF2-40B4-BE49-F238E27FC236}">
                <a16:creationId xmlns:a16="http://schemas.microsoft.com/office/drawing/2014/main" id="{B8038290-D56D-43E0-B2B7-980008719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252" y="3736209"/>
            <a:ext cx="2306416" cy="28474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homepage.hrbeu.edu.cn/irisres/websiteimages-uat/2023/09/19/3acafa2689bf4ae5bab0a4a3824b5f87.jpg">
            <a:extLst>
              <a:ext uri="{FF2B5EF4-FFF2-40B4-BE49-F238E27FC236}">
                <a16:creationId xmlns:a16="http://schemas.microsoft.com/office/drawing/2014/main" id="{4D9DE9A4-EB85-44C8-A93A-366AB255F8F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977" t="1" r="13247" b="567"/>
          <a:stretch/>
        </p:blipFill>
        <p:spPr bwMode="auto">
          <a:xfrm>
            <a:off x="9266707" y="3736209"/>
            <a:ext cx="2387820" cy="30139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ABE8A925-EC4D-4E48-8DA1-654F57A8F98C}"/>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82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4274" y="83495"/>
            <a:ext cx="11305098"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机器学习流程</a:t>
            </a:r>
            <a:endParaRPr lang="en-US" altLang="zh-CN" sz="2800" b="1" dirty="0">
              <a:solidFill>
                <a:srgbClr val="0A0AE6"/>
              </a:solidFill>
              <a:ea typeface="微软雅黑" panose="020B0503020204020204" pitchFamily="34" charset="-122"/>
            </a:endParaRPr>
          </a:p>
        </p:txBody>
      </p:sp>
      <p:sp>
        <p:nvSpPr>
          <p:cNvPr id="3" name="矩形 2"/>
          <p:cNvSpPr/>
          <p:nvPr/>
        </p:nvSpPr>
        <p:spPr>
          <a:xfrm>
            <a:off x="216310" y="883986"/>
            <a:ext cx="3070071" cy="523220"/>
          </a:xfrm>
          <a:prstGeom prst="rect">
            <a:avLst/>
          </a:prstGeom>
        </p:spPr>
        <p:txBody>
          <a:bodyPr wrap="none">
            <a:spAutoFit/>
          </a:bodyPr>
          <a:lstStyle/>
          <a:p>
            <a:r>
              <a:rPr lang="zh-CN" altLang="en-US" sz="2800" b="1" dirty="0">
                <a:latin typeface="楷体" panose="02010609060101010101" pitchFamily="49" charset="-122"/>
                <a:ea typeface="楷体" panose="02010609060101010101" pitchFamily="49" charset="-122"/>
              </a:rPr>
              <a:t>以有监督学习为例</a:t>
            </a:r>
            <a:endParaRPr lang="en-US" sz="2800" dirty="0">
              <a:latin typeface="楷体" panose="02010609060101010101" pitchFamily="49" charset="-122"/>
              <a:ea typeface="楷体" panose="02010609060101010101" pitchFamily="49" charset="-122"/>
            </a:endParaRPr>
          </a:p>
        </p:txBody>
      </p:sp>
      <p:grpSp>
        <p:nvGrpSpPr>
          <p:cNvPr id="97" name="组合 96">
            <a:extLst>
              <a:ext uri="{FF2B5EF4-FFF2-40B4-BE49-F238E27FC236}">
                <a16:creationId xmlns:a16="http://schemas.microsoft.com/office/drawing/2014/main" id="{9F2B6E47-8317-4FAF-A01B-BDC780F97804}"/>
              </a:ext>
            </a:extLst>
          </p:cNvPr>
          <p:cNvGrpSpPr/>
          <p:nvPr/>
        </p:nvGrpSpPr>
        <p:grpSpPr>
          <a:xfrm>
            <a:off x="292405" y="1407373"/>
            <a:ext cx="11346967" cy="4920674"/>
            <a:chOff x="216310" y="1525362"/>
            <a:chExt cx="11346967" cy="4920674"/>
          </a:xfrm>
        </p:grpSpPr>
        <p:sp>
          <p:nvSpPr>
            <p:cNvPr id="90" name="矩形: 圆角 89">
              <a:extLst>
                <a:ext uri="{FF2B5EF4-FFF2-40B4-BE49-F238E27FC236}">
                  <a16:creationId xmlns:a16="http://schemas.microsoft.com/office/drawing/2014/main" id="{603B0BF8-6398-4618-B2F6-E64D730A4D9B}"/>
                </a:ext>
              </a:extLst>
            </p:cNvPr>
            <p:cNvSpPr/>
            <p:nvPr/>
          </p:nvSpPr>
          <p:spPr>
            <a:xfrm>
              <a:off x="216310" y="4761384"/>
              <a:ext cx="11346967" cy="1684652"/>
            </a:xfrm>
            <a:prstGeom prst="roundRect">
              <a:avLst/>
            </a:prstGeom>
            <a:solidFill>
              <a:srgbClr val="DAE3F3"/>
            </a:solid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9" name="矩形: 圆角 88">
              <a:extLst>
                <a:ext uri="{FF2B5EF4-FFF2-40B4-BE49-F238E27FC236}">
                  <a16:creationId xmlns:a16="http://schemas.microsoft.com/office/drawing/2014/main" id="{30C2D5D5-3D0B-49F3-A10F-A118EABD8B77}"/>
                </a:ext>
              </a:extLst>
            </p:cNvPr>
            <p:cNvSpPr/>
            <p:nvPr/>
          </p:nvSpPr>
          <p:spPr>
            <a:xfrm>
              <a:off x="216310" y="1983805"/>
              <a:ext cx="9553653" cy="2290778"/>
            </a:xfrm>
            <a:prstGeom prst="roundRect">
              <a:avLst/>
            </a:prstGeom>
            <a:solidFill>
              <a:srgbClr val="DAE3F3"/>
            </a:solid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8" name="矩形: 圆角 17">
              <a:extLst>
                <a:ext uri="{FF2B5EF4-FFF2-40B4-BE49-F238E27FC236}">
                  <a16:creationId xmlns:a16="http://schemas.microsoft.com/office/drawing/2014/main" id="{C8A723C2-1D68-48E9-8BB6-4AF8F937610D}"/>
                </a:ext>
              </a:extLst>
            </p:cNvPr>
            <p:cNvSpPr/>
            <p:nvPr/>
          </p:nvSpPr>
          <p:spPr>
            <a:xfrm>
              <a:off x="614240" y="2286063"/>
              <a:ext cx="914400" cy="547548"/>
            </a:xfrm>
            <a:prstGeom prst="roundRect">
              <a:avLst/>
            </a:prstGeom>
            <a:solidFill>
              <a:srgbClr val="A8EFC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标签</a:t>
              </a:r>
            </a:p>
          </p:txBody>
        </p:sp>
        <p:sp>
          <p:nvSpPr>
            <p:cNvPr id="20" name="矩形 19">
              <a:extLst>
                <a:ext uri="{FF2B5EF4-FFF2-40B4-BE49-F238E27FC236}">
                  <a16:creationId xmlns:a16="http://schemas.microsoft.com/office/drawing/2014/main" id="{0C590A29-574D-434F-BBBE-DFFFFDC35468}"/>
                </a:ext>
              </a:extLst>
            </p:cNvPr>
            <p:cNvSpPr/>
            <p:nvPr/>
          </p:nvSpPr>
          <p:spPr>
            <a:xfrm>
              <a:off x="2269847" y="3107385"/>
              <a:ext cx="1827875" cy="91440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特征提取</a:t>
              </a:r>
            </a:p>
          </p:txBody>
        </p:sp>
        <p:sp>
          <p:nvSpPr>
            <p:cNvPr id="31" name="矩形 30">
              <a:extLst>
                <a:ext uri="{FF2B5EF4-FFF2-40B4-BE49-F238E27FC236}">
                  <a16:creationId xmlns:a16="http://schemas.microsoft.com/office/drawing/2014/main" id="{7D953797-5712-4FCD-8F05-C4019AC90313}"/>
                </a:ext>
              </a:extLst>
            </p:cNvPr>
            <p:cNvSpPr/>
            <p:nvPr/>
          </p:nvSpPr>
          <p:spPr>
            <a:xfrm>
              <a:off x="7091924" y="2405008"/>
              <a:ext cx="2050026" cy="1681911"/>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机器学习算法</a:t>
              </a:r>
            </a:p>
          </p:txBody>
        </p:sp>
        <p:sp>
          <p:nvSpPr>
            <p:cNvPr id="32" name="矩形 31">
              <a:extLst>
                <a:ext uri="{FF2B5EF4-FFF2-40B4-BE49-F238E27FC236}">
                  <a16:creationId xmlns:a16="http://schemas.microsoft.com/office/drawing/2014/main" id="{5349B892-BE2F-4BDB-AD79-98F87201B41D}"/>
                </a:ext>
              </a:extLst>
            </p:cNvPr>
            <p:cNvSpPr/>
            <p:nvPr/>
          </p:nvSpPr>
          <p:spPr>
            <a:xfrm>
              <a:off x="7091924" y="4987672"/>
              <a:ext cx="2050026" cy="1232382"/>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ea typeface="微软雅黑" panose="020B0503020204020204" pitchFamily="34" charset="-122"/>
                </a:rPr>
                <a:t>模型</a:t>
              </a:r>
            </a:p>
          </p:txBody>
        </p:sp>
        <p:cxnSp>
          <p:nvCxnSpPr>
            <p:cNvPr id="56" name="直接箭头连接符 55">
              <a:extLst>
                <a:ext uri="{FF2B5EF4-FFF2-40B4-BE49-F238E27FC236}">
                  <a16:creationId xmlns:a16="http://schemas.microsoft.com/office/drawing/2014/main" id="{BECFA25E-7917-4B16-A4A8-8D877F0E85A1}"/>
                </a:ext>
              </a:extLst>
            </p:cNvPr>
            <p:cNvCxnSpPr>
              <a:cxnSpLocks/>
            </p:cNvCxnSpPr>
            <p:nvPr/>
          </p:nvCxnSpPr>
          <p:spPr>
            <a:xfrm>
              <a:off x="1528640" y="2551044"/>
              <a:ext cx="5563284"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E6A4B7E-88B2-4A5E-9437-CEAC68EDE202}"/>
                </a:ext>
              </a:extLst>
            </p:cNvPr>
            <p:cNvCxnSpPr>
              <a:cxnSpLocks/>
            </p:cNvCxnSpPr>
            <p:nvPr/>
          </p:nvCxnSpPr>
          <p:spPr>
            <a:xfrm>
              <a:off x="1435199" y="3623256"/>
              <a:ext cx="834648"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5FD7F92-AD6F-40D9-9FAF-C063B5C25D95}"/>
                </a:ext>
              </a:extLst>
            </p:cNvPr>
            <p:cNvCxnSpPr>
              <a:cxnSpLocks/>
            </p:cNvCxnSpPr>
            <p:nvPr/>
          </p:nvCxnSpPr>
          <p:spPr>
            <a:xfrm flipV="1">
              <a:off x="4113442" y="3623256"/>
              <a:ext cx="582264"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3FA994A-F6F6-45AE-98EE-0451C58C4DFF}"/>
                </a:ext>
              </a:extLst>
            </p:cNvPr>
            <p:cNvCxnSpPr>
              <a:cxnSpLocks/>
            </p:cNvCxnSpPr>
            <p:nvPr/>
          </p:nvCxnSpPr>
          <p:spPr>
            <a:xfrm>
              <a:off x="6459929" y="3623256"/>
              <a:ext cx="630710"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32EFB135-B399-4482-B9ED-3082B95FF95B}"/>
                </a:ext>
              </a:extLst>
            </p:cNvPr>
            <p:cNvSpPr/>
            <p:nvPr/>
          </p:nvSpPr>
          <p:spPr>
            <a:xfrm>
              <a:off x="2268562" y="5144679"/>
              <a:ext cx="1827875" cy="91440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特征提取</a:t>
              </a:r>
            </a:p>
          </p:txBody>
        </p:sp>
        <p:grpSp>
          <p:nvGrpSpPr>
            <p:cNvPr id="66" name="组合 65">
              <a:extLst>
                <a:ext uri="{FF2B5EF4-FFF2-40B4-BE49-F238E27FC236}">
                  <a16:creationId xmlns:a16="http://schemas.microsoft.com/office/drawing/2014/main" id="{951B8FB8-177C-4B1A-8C93-FE24548974E5}"/>
                </a:ext>
              </a:extLst>
            </p:cNvPr>
            <p:cNvGrpSpPr/>
            <p:nvPr/>
          </p:nvGrpSpPr>
          <p:grpSpPr>
            <a:xfrm>
              <a:off x="4694421" y="5290971"/>
              <a:ext cx="1765508" cy="646428"/>
              <a:chOff x="5764862" y="2648004"/>
              <a:chExt cx="1765508" cy="646428"/>
            </a:xfrm>
            <a:solidFill>
              <a:srgbClr val="FFFF94"/>
            </a:solidFill>
          </p:grpSpPr>
          <p:sp>
            <p:nvSpPr>
              <p:cNvPr id="67" name="矩形 66">
                <a:extLst>
                  <a:ext uri="{FF2B5EF4-FFF2-40B4-BE49-F238E27FC236}">
                    <a16:creationId xmlns:a16="http://schemas.microsoft.com/office/drawing/2014/main" id="{0B773CB6-36DE-4A59-A4FA-5C5CBEBC4D8E}"/>
                  </a:ext>
                </a:extLst>
              </p:cNvPr>
              <p:cNvSpPr/>
              <p:nvPr/>
            </p:nvSpPr>
            <p:spPr>
              <a:xfrm>
                <a:off x="5764862" y="2648004"/>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8" name="矩形 67">
                <a:extLst>
                  <a:ext uri="{FF2B5EF4-FFF2-40B4-BE49-F238E27FC236}">
                    <a16:creationId xmlns:a16="http://schemas.microsoft.com/office/drawing/2014/main" id="{71241FD0-9F6B-40C0-974E-7F408FFD0627}"/>
                  </a:ext>
                </a:extLst>
              </p:cNvPr>
              <p:cNvSpPr/>
              <p:nvPr/>
            </p:nvSpPr>
            <p:spPr>
              <a:xfrm>
                <a:off x="6202398" y="2648413"/>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9" name="矩形 68">
                <a:extLst>
                  <a:ext uri="{FF2B5EF4-FFF2-40B4-BE49-F238E27FC236}">
                    <a16:creationId xmlns:a16="http://schemas.microsoft.com/office/drawing/2014/main" id="{B135AB1B-DAF1-4E0B-9ACD-1F38D3D86A29}"/>
                  </a:ext>
                </a:extLst>
              </p:cNvPr>
              <p:cNvSpPr/>
              <p:nvPr/>
            </p:nvSpPr>
            <p:spPr>
              <a:xfrm>
                <a:off x="6645157" y="2648413"/>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0" name="矩形 69">
                <a:extLst>
                  <a:ext uri="{FF2B5EF4-FFF2-40B4-BE49-F238E27FC236}">
                    <a16:creationId xmlns:a16="http://schemas.microsoft.com/office/drawing/2014/main" id="{D8C66EA0-29EF-4DD6-A4C2-E1B545B9FAA2}"/>
                  </a:ext>
                </a:extLst>
              </p:cNvPr>
              <p:cNvSpPr/>
              <p:nvPr/>
            </p:nvSpPr>
            <p:spPr>
              <a:xfrm>
                <a:off x="7087918" y="2648412"/>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cxnSp>
          <p:nvCxnSpPr>
            <p:cNvPr id="71" name="直接箭头连接符 70">
              <a:extLst>
                <a:ext uri="{FF2B5EF4-FFF2-40B4-BE49-F238E27FC236}">
                  <a16:creationId xmlns:a16="http://schemas.microsoft.com/office/drawing/2014/main" id="{9AB2FFEF-6B9E-4F3A-8ACD-B825BE36275C}"/>
                </a:ext>
              </a:extLst>
            </p:cNvPr>
            <p:cNvCxnSpPr>
              <a:cxnSpLocks/>
              <a:endCxn id="65" idx="1"/>
            </p:cNvCxnSpPr>
            <p:nvPr/>
          </p:nvCxnSpPr>
          <p:spPr>
            <a:xfrm>
              <a:off x="1433914" y="5601879"/>
              <a:ext cx="834648"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5168CF2F-F3B0-4377-BE46-6700F514D7B1}"/>
                </a:ext>
              </a:extLst>
            </p:cNvPr>
            <p:cNvCxnSpPr>
              <a:cxnSpLocks/>
              <a:endCxn id="67" idx="1"/>
            </p:cNvCxnSpPr>
            <p:nvPr/>
          </p:nvCxnSpPr>
          <p:spPr>
            <a:xfrm>
              <a:off x="4096437" y="5613980"/>
              <a:ext cx="597984" cy="1"/>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D751B14-79F1-4749-B87C-A259C7851926}"/>
                </a:ext>
              </a:extLst>
            </p:cNvPr>
            <p:cNvCxnSpPr>
              <a:cxnSpLocks/>
            </p:cNvCxnSpPr>
            <p:nvPr/>
          </p:nvCxnSpPr>
          <p:spPr>
            <a:xfrm>
              <a:off x="6459929" y="5613980"/>
              <a:ext cx="630710"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E894FEB-1011-4D30-880A-F0100C02692D}"/>
                </a:ext>
              </a:extLst>
            </p:cNvPr>
            <p:cNvCxnSpPr>
              <a:cxnSpLocks/>
              <a:stCxn id="31" idx="2"/>
              <a:endCxn id="32" idx="0"/>
            </p:cNvCxnSpPr>
            <p:nvPr/>
          </p:nvCxnSpPr>
          <p:spPr>
            <a:xfrm>
              <a:off x="8116937" y="4086919"/>
              <a:ext cx="0" cy="900753"/>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7335CDE0-D395-47DE-91EE-79EE1AD822C3}"/>
                </a:ext>
              </a:extLst>
            </p:cNvPr>
            <p:cNvCxnSpPr>
              <a:cxnSpLocks/>
            </p:cNvCxnSpPr>
            <p:nvPr/>
          </p:nvCxnSpPr>
          <p:spPr>
            <a:xfrm>
              <a:off x="9141950" y="5581237"/>
              <a:ext cx="425049" cy="0"/>
            </a:xfrm>
            <a:prstGeom prst="straightConnector1">
              <a:avLst/>
            </a:prstGeom>
            <a:ln w="285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78" name="矩形: 圆角 77">
              <a:extLst>
                <a:ext uri="{FF2B5EF4-FFF2-40B4-BE49-F238E27FC236}">
                  <a16:creationId xmlns:a16="http://schemas.microsoft.com/office/drawing/2014/main" id="{FECED9F2-54FE-4023-BDEB-D5B6E317791E}"/>
                </a:ext>
              </a:extLst>
            </p:cNvPr>
            <p:cNvSpPr/>
            <p:nvPr/>
          </p:nvSpPr>
          <p:spPr>
            <a:xfrm>
              <a:off x="519514" y="3236630"/>
              <a:ext cx="914400" cy="770915"/>
            </a:xfrm>
            <a:prstGeom prst="round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样本</a:t>
              </a:r>
            </a:p>
          </p:txBody>
        </p:sp>
        <p:sp>
          <p:nvSpPr>
            <p:cNvPr id="79" name="矩形: 圆角 78">
              <a:extLst>
                <a:ext uri="{FF2B5EF4-FFF2-40B4-BE49-F238E27FC236}">
                  <a16:creationId xmlns:a16="http://schemas.microsoft.com/office/drawing/2014/main" id="{39E47AE0-C513-49D2-A3CA-E058B473D016}"/>
                </a:ext>
              </a:extLst>
            </p:cNvPr>
            <p:cNvSpPr/>
            <p:nvPr/>
          </p:nvSpPr>
          <p:spPr>
            <a:xfrm>
              <a:off x="9566999" y="5307463"/>
              <a:ext cx="1791822" cy="547548"/>
            </a:xfrm>
            <a:prstGeom prst="roundRect">
              <a:avLst/>
            </a:prstGeom>
            <a:solidFill>
              <a:srgbClr val="A8EFC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预测的标签</a:t>
              </a:r>
            </a:p>
          </p:txBody>
        </p:sp>
        <p:grpSp>
          <p:nvGrpSpPr>
            <p:cNvPr id="82" name="组合 81">
              <a:extLst>
                <a:ext uri="{FF2B5EF4-FFF2-40B4-BE49-F238E27FC236}">
                  <a16:creationId xmlns:a16="http://schemas.microsoft.com/office/drawing/2014/main" id="{9D6B35DF-92F5-4113-9341-50CF4BD300EA}"/>
                </a:ext>
              </a:extLst>
            </p:cNvPr>
            <p:cNvGrpSpPr/>
            <p:nvPr/>
          </p:nvGrpSpPr>
          <p:grpSpPr>
            <a:xfrm>
              <a:off x="4691655" y="3308911"/>
              <a:ext cx="1765508" cy="646428"/>
              <a:chOff x="5764862" y="2648004"/>
              <a:chExt cx="1765508" cy="646428"/>
            </a:xfrm>
            <a:solidFill>
              <a:srgbClr val="FFFF94"/>
            </a:solidFill>
          </p:grpSpPr>
          <p:sp>
            <p:nvSpPr>
              <p:cNvPr id="83" name="矩形 82">
                <a:extLst>
                  <a:ext uri="{FF2B5EF4-FFF2-40B4-BE49-F238E27FC236}">
                    <a16:creationId xmlns:a16="http://schemas.microsoft.com/office/drawing/2014/main" id="{CE9B35BB-D8A9-4489-8A32-441B4E0CEC60}"/>
                  </a:ext>
                </a:extLst>
              </p:cNvPr>
              <p:cNvSpPr/>
              <p:nvPr/>
            </p:nvSpPr>
            <p:spPr>
              <a:xfrm>
                <a:off x="5764862" y="2648004"/>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4" name="矩形 83">
                <a:extLst>
                  <a:ext uri="{FF2B5EF4-FFF2-40B4-BE49-F238E27FC236}">
                    <a16:creationId xmlns:a16="http://schemas.microsoft.com/office/drawing/2014/main" id="{DBA2927D-9921-4985-B797-969C4AAC62D5}"/>
                  </a:ext>
                </a:extLst>
              </p:cNvPr>
              <p:cNvSpPr/>
              <p:nvPr/>
            </p:nvSpPr>
            <p:spPr>
              <a:xfrm>
                <a:off x="6202398" y="2648413"/>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5" name="矩形 84">
                <a:extLst>
                  <a:ext uri="{FF2B5EF4-FFF2-40B4-BE49-F238E27FC236}">
                    <a16:creationId xmlns:a16="http://schemas.microsoft.com/office/drawing/2014/main" id="{0FDF1F96-8A4B-4A28-8A30-914606416F29}"/>
                  </a:ext>
                </a:extLst>
              </p:cNvPr>
              <p:cNvSpPr/>
              <p:nvPr/>
            </p:nvSpPr>
            <p:spPr>
              <a:xfrm>
                <a:off x="6645157" y="2648413"/>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6" name="矩形 85">
                <a:extLst>
                  <a:ext uri="{FF2B5EF4-FFF2-40B4-BE49-F238E27FC236}">
                    <a16:creationId xmlns:a16="http://schemas.microsoft.com/office/drawing/2014/main" id="{B829939B-44D3-47FF-83D0-1C8EE7EB633C}"/>
                  </a:ext>
                </a:extLst>
              </p:cNvPr>
              <p:cNvSpPr/>
              <p:nvPr/>
            </p:nvSpPr>
            <p:spPr>
              <a:xfrm>
                <a:off x="7087918" y="2648412"/>
                <a:ext cx="442452" cy="6460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7" name="文本框 86">
              <a:extLst>
                <a:ext uri="{FF2B5EF4-FFF2-40B4-BE49-F238E27FC236}">
                  <a16:creationId xmlns:a16="http://schemas.microsoft.com/office/drawing/2014/main" id="{BEAA2E70-99F6-40B3-BD50-604F5B2A2B06}"/>
                </a:ext>
              </a:extLst>
            </p:cNvPr>
            <p:cNvSpPr txBox="1"/>
            <p:nvPr/>
          </p:nvSpPr>
          <p:spPr>
            <a:xfrm>
              <a:off x="5136873" y="2916255"/>
              <a:ext cx="700833" cy="400110"/>
            </a:xfrm>
            <a:prstGeom prst="rect">
              <a:avLst/>
            </a:prstGeom>
            <a:noFill/>
          </p:spPr>
          <p:txBody>
            <a:bodyPr wrap="none" rtlCol="0">
              <a:spAutoFit/>
            </a:bodyPr>
            <a:lstStyle/>
            <a:p>
              <a:r>
                <a:rPr lang="zh-CN" altLang="en-US" sz="2000" b="1" dirty="0">
                  <a:ea typeface="微软雅黑" panose="020B0503020204020204" pitchFamily="34" charset="-122"/>
                </a:rPr>
                <a:t>特征</a:t>
              </a:r>
            </a:p>
          </p:txBody>
        </p:sp>
        <p:sp>
          <p:nvSpPr>
            <p:cNvPr id="88" name="文本框 87">
              <a:extLst>
                <a:ext uri="{FF2B5EF4-FFF2-40B4-BE49-F238E27FC236}">
                  <a16:creationId xmlns:a16="http://schemas.microsoft.com/office/drawing/2014/main" id="{1AC15618-7322-4E69-8E2A-4249C524A5E0}"/>
                </a:ext>
              </a:extLst>
            </p:cNvPr>
            <p:cNvSpPr txBox="1"/>
            <p:nvPr/>
          </p:nvSpPr>
          <p:spPr>
            <a:xfrm>
              <a:off x="5059974" y="4946957"/>
              <a:ext cx="700833" cy="400110"/>
            </a:xfrm>
            <a:prstGeom prst="rect">
              <a:avLst/>
            </a:prstGeom>
            <a:noFill/>
          </p:spPr>
          <p:txBody>
            <a:bodyPr wrap="none" rtlCol="0">
              <a:spAutoFit/>
            </a:bodyPr>
            <a:lstStyle/>
            <a:p>
              <a:r>
                <a:rPr lang="zh-CN" altLang="en-US" sz="2000" b="1" dirty="0">
                  <a:ea typeface="微软雅黑" panose="020B0503020204020204" pitchFamily="34" charset="-122"/>
                </a:rPr>
                <a:t>特征</a:t>
              </a:r>
            </a:p>
          </p:txBody>
        </p:sp>
        <p:sp>
          <p:nvSpPr>
            <p:cNvPr id="91" name="矩形: 圆角 90">
              <a:extLst>
                <a:ext uri="{FF2B5EF4-FFF2-40B4-BE49-F238E27FC236}">
                  <a16:creationId xmlns:a16="http://schemas.microsoft.com/office/drawing/2014/main" id="{34FE8A11-F1FB-4355-A75C-383D8F719114}"/>
                </a:ext>
              </a:extLst>
            </p:cNvPr>
            <p:cNvSpPr/>
            <p:nvPr/>
          </p:nvSpPr>
          <p:spPr>
            <a:xfrm>
              <a:off x="512780" y="5216421"/>
              <a:ext cx="914400" cy="770915"/>
            </a:xfrm>
            <a:prstGeom prst="roundRect">
              <a:avLst/>
            </a:prstGeom>
            <a:solidFill>
              <a:srgbClr val="DED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ea typeface="微软雅黑" panose="020B0503020204020204" pitchFamily="34" charset="-122"/>
                </a:rPr>
                <a:t>样本</a:t>
              </a:r>
            </a:p>
          </p:txBody>
        </p:sp>
        <p:sp>
          <p:nvSpPr>
            <p:cNvPr id="95" name="文本框 94">
              <a:extLst>
                <a:ext uri="{FF2B5EF4-FFF2-40B4-BE49-F238E27FC236}">
                  <a16:creationId xmlns:a16="http://schemas.microsoft.com/office/drawing/2014/main" id="{AE0E2013-739E-4204-AEFC-048DDDE27231}"/>
                </a:ext>
              </a:extLst>
            </p:cNvPr>
            <p:cNvSpPr txBox="1"/>
            <p:nvPr/>
          </p:nvSpPr>
          <p:spPr>
            <a:xfrm>
              <a:off x="5170553" y="1525362"/>
              <a:ext cx="1627369" cy="523220"/>
            </a:xfrm>
            <a:prstGeom prst="rect">
              <a:avLst/>
            </a:prstGeom>
            <a:noFill/>
          </p:spPr>
          <p:txBody>
            <a:bodyPr wrap="none" rtlCol="0">
              <a:spAutoFit/>
            </a:bodyPr>
            <a:lstStyle/>
            <a:p>
              <a:r>
                <a:rPr lang="zh-CN" altLang="en-US" sz="2800" b="1" dirty="0">
                  <a:latin typeface="+mj-lt"/>
                  <a:ea typeface="微软雅黑" panose="020B0503020204020204" pitchFamily="34" charset="-122"/>
                </a:rPr>
                <a:t>训练过程</a:t>
              </a:r>
            </a:p>
          </p:txBody>
        </p:sp>
        <p:sp>
          <p:nvSpPr>
            <p:cNvPr id="96" name="文本框 95">
              <a:extLst>
                <a:ext uri="{FF2B5EF4-FFF2-40B4-BE49-F238E27FC236}">
                  <a16:creationId xmlns:a16="http://schemas.microsoft.com/office/drawing/2014/main" id="{D0B7E4BD-58C2-44A5-9679-FB7536F0B2DF}"/>
                </a:ext>
              </a:extLst>
            </p:cNvPr>
            <p:cNvSpPr txBox="1"/>
            <p:nvPr/>
          </p:nvSpPr>
          <p:spPr>
            <a:xfrm>
              <a:off x="5220679" y="4274583"/>
              <a:ext cx="1627369" cy="523220"/>
            </a:xfrm>
            <a:prstGeom prst="rect">
              <a:avLst/>
            </a:prstGeom>
            <a:noFill/>
          </p:spPr>
          <p:txBody>
            <a:bodyPr wrap="none" rtlCol="0">
              <a:spAutoFit/>
            </a:bodyPr>
            <a:lstStyle/>
            <a:p>
              <a:r>
                <a:rPr lang="zh-CN" altLang="en-US" sz="2800" b="1" dirty="0">
                  <a:latin typeface="+mj-lt"/>
                  <a:ea typeface="微软雅黑" panose="020B0503020204020204" pitchFamily="34" charset="-122"/>
                </a:rPr>
                <a:t>测试过程</a:t>
              </a:r>
            </a:p>
          </p:txBody>
        </p:sp>
      </p:grpSp>
      <p:cxnSp>
        <p:nvCxnSpPr>
          <p:cNvPr id="39" name="直接连接符 38">
            <a:extLst>
              <a:ext uri="{FF2B5EF4-FFF2-40B4-BE49-F238E27FC236}">
                <a16:creationId xmlns:a16="http://schemas.microsoft.com/office/drawing/2014/main" id="{6563154D-3541-4CA8-A312-AD76AB88F37B}"/>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737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16310" y="132736"/>
            <a:ext cx="11476926"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机器学习项目流程</a:t>
            </a:r>
            <a:endParaRPr lang="en-US" sz="3200" b="1" dirty="0">
              <a:solidFill>
                <a:srgbClr val="0A0AE6"/>
              </a:solidFill>
            </a:endParaRPr>
          </a:p>
        </p:txBody>
      </p:sp>
      <p:grpSp>
        <p:nvGrpSpPr>
          <p:cNvPr id="31" name="组合 30">
            <a:extLst>
              <a:ext uri="{FF2B5EF4-FFF2-40B4-BE49-F238E27FC236}">
                <a16:creationId xmlns:a16="http://schemas.microsoft.com/office/drawing/2014/main" id="{CD5605E9-37AB-43AF-A495-52196A805C34}"/>
              </a:ext>
            </a:extLst>
          </p:cNvPr>
          <p:cNvGrpSpPr/>
          <p:nvPr/>
        </p:nvGrpSpPr>
        <p:grpSpPr>
          <a:xfrm>
            <a:off x="353596" y="1787545"/>
            <a:ext cx="11653086" cy="3492740"/>
            <a:chOff x="97957" y="2493866"/>
            <a:chExt cx="11653086" cy="3492740"/>
          </a:xfrm>
        </p:grpSpPr>
        <p:sp>
          <p:nvSpPr>
            <p:cNvPr id="2" name="圆柱形 1">
              <a:extLst>
                <a:ext uri="{FF2B5EF4-FFF2-40B4-BE49-F238E27FC236}">
                  <a16:creationId xmlns:a16="http://schemas.microsoft.com/office/drawing/2014/main" id="{C5ACB1F1-EBAB-4E98-8811-FA62E7221DE7}"/>
                </a:ext>
              </a:extLst>
            </p:cNvPr>
            <p:cNvSpPr/>
            <p:nvPr/>
          </p:nvSpPr>
          <p:spPr>
            <a:xfrm>
              <a:off x="97957" y="3790294"/>
              <a:ext cx="1282505" cy="914401"/>
            </a:xfrm>
            <a:prstGeom prst="can">
              <a:avLst/>
            </a:prstGeom>
            <a:solidFill>
              <a:srgbClr val="FFFF94"/>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楷体" panose="02010609060101010101" pitchFamily="49" charset="-122"/>
                  <a:ea typeface="楷体" panose="02010609060101010101" pitchFamily="49" charset="-122"/>
                </a:rPr>
                <a:t>原始数据</a:t>
              </a:r>
            </a:p>
          </p:txBody>
        </p:sp>
        <p:pic>
          <p:nvPicPr>
            <p:cNvPr id="10" name="图形 9" descr="文档">
              <a:extLst>
                <a:ext uri="{FF2B5EF4-FFF2-40B4-BE49-F238E27FC236}">
                  <a16:creationId xmlns:a16="http://schemas.microsoft.com/office/drawing/2014/main" id="{D1C8EE22-760E-45DE-B09A-81B0542E7A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6670" y="3783905"/>
              <a:ext cx="914400" cy="914400"/>
            </a:xfrm>
            <a:prstGeom prst="rect">
              <a:avLst/>
            </a:prstGeom>
          </p:spPr>
        </p:pic>
        <p:grpSp>
          <p:nvGrpSpPr>
            <p:cNvPr id="16" name="组合 15">
              <a:extLst>
                <a:ext uri="{FF2B5EF4-FFF2-40B4-BE49-F238E27FC236}">
                  <a16:creationId xmlns:a16="http://schemas.microsoft.com/office/drawing/2014/main" id="{47684F89-B792-4AAD-AD65-A938173469D7}"/>
                </a:ext>
              </a:extLst>
            </p:cNvPr>
            <p:cNvGrpSpPr/>
            <p:nvPr/>
          </p:nvGrpSpPr>
          <p:grpSpPr>
            <a:xfrm>
              <a:off x="1859189" y="3783905"/>
              <a:ext cx="1331973" cy="914400"/>
              <a:chOff x="3633615" y="4073465"/>
              <a:chExt cx="1331973" cy="914400"/>
            </a:xfrm>
          </p:grpSpPr>
          <p:pic>
            <p:nvPicPr>
              <p:cNvPr id="12" name="图形 11" descr="齿轮">
                <a:extLst>
                  <a:ext uri="{FF2B5EF4-FFF2-40B4-BE49-F238E27FC236}">
                    <a16:creationId xmlns:a16="http://schemas.microsoft.com/office/drawing/2014/main" id="{83ECDC36-E752-401B-AD52-7895B35C5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1188" y="4073465"/>
                <a:ext cx="914400" cy="914400"/>
              </a:xfrm>
              <a:prstGeom prst="rect">
                <a:avLst/>
              </a:prstGeom>
            </p:spPr>
          </p:pic>
          <p:pic>
            <p:nvPicPr>
              <p:cNvPr id="14" name="图形 13" descr="齿轮">
                <a:extLst>
                  <a:ext uri="{FF2B5EF4-FFF2-40B4-BE49-F238E27FC236}">
                    <a16:creationId xmlns:a16="http://schemas.microsoft.com/office/drawing/2014/main" id="{439807AA-AF3C-4423-A93B-00E797113B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3615" y="4073465"/>
                <a:ext cx="914400" cy="914400"/>
              </a:xfrm>
              <a:prstGeom prst="rect">
                <a:avLst/>
              </a:prstGeom>
            </p:spPr>
          </p:pic>
        </p:grpSp>
        <p:sp>
          <p:nvSpPr>
            <p:cNvPr id="15" name="矩形 14">
              <a:extLst>
                <a:ext uri="{FF2B5EF4-FFF2-40B4-BE49-F238E27FC236}">
                  <a16:creationId xmlns:a16="http://schemas.microsoft.com/office/drawing/2014/main" id="{3BA381C5-23B6-45D1-BA3B-40C6302D79C1}"/>
                </a:ext>
              </a:extLst>
            </p:cNvPr>
            <p:cNvSpPr/>
            <p:nvPr/>
          </p:nvSpPr>
          <p:spPr>
            <a:xfrm>
              <a:off x="4937117" y="3783905"/>
              <a:ext cx="1953797" cy="914400"/>
            </a:xfrm>
            <a:prstGeom prst="rect">
              <a:avLst/>
            </a:prstGeom>
            <a:solidFill>
              <a:srgbClr val="E6E6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楷体" panose="02010609060101010101" pitchFamily="49" charset="-122"/>
                  <a:ea typeface="楷体" panose="02010609060101010101" pitchFamily="49" charset="-122"/>
                </a:rPr>
                <a:t>机器学习算法</a:t>
              </a:r>
            </a:p>
          </p:txBody>
        </p:sp>
        <p:sp>
          <p:nvSpPr>
            <p:cNvPr id="13" name="矩形: 剪去对角 12">
              <a:extLst>
                <a:ext uri="{FF2B5EF4-FFF2-40B4-BE49-F238E27FC236}">
                  <a16:creationId xmlns:a16="http://schemas.microsoft.com/office/drawing/2014/main" id="{7ED66B54-C968-4E23-A494-7EF9BC00B90E}"/>
                </a:ext>
              </a:extLst>
            </p:cNvPr>
            <p:cNvSpPr/>
            <p:nvPr/>
          </p:nvSpPr>
          <p:spPr>
            <a:xfrm>
              <a:off x="7426175" y="3783904"/>
              <a:ext cx="1953797" cy="914400"/>
            </a:xfrm>
            <a:prstGeom prst="snip2DiagRect">
              <a:avLst/>
            </a:prstGeom>
            <a:solidFill>
              <a:srgbClr val="A8EFC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楷体" panose="02010609060101010101" pitchFamily="49" charset="-122"/>
                  <a:ea typeface="楷体" panose="02010609060101010101" pitchFamily="49" charset="-122"/>
                </a:rPr>
                <a:t>初始模型</a:t>
              </a:r>
            </a:p>
          </p:txBody>
        </p:sp>
        <p:sp>
          <p:nvSpPr>
            <p:cNvPr id="17" name="矩形: 剪去对角 16">
              <a:extLst>
                <a:ext uri="{FF2B5EF4-FFF2-40B4-BE49-F238E27FC236}">
                  <a16:creationId xmlns:a16="http://schemas.microsoft.com/office/drawing/2014/main" id="{734526FE-6AA9-48C2-BB1F-ACCE7A78964A}"/>
                </a:ext>
              </a:extLst>
            </p:cNvPr>
            <p:cNvSpPr/>
            <p:nvPr/>
          </p:nvSpPr>
          <p:spPr>
            <a:xfrm>
              <a:off x="10028903" y="3783904"/>
              <a:ext cx="1722140" cy="914400"/>
            </a:xfrm>
            <a:prstGeom prst="snip2Diag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楷体" panose="02010609060101010101" pitchFamily="49" charset="-122"/>
                  <a:ea typeface="楷体" panose="02010609060101010101" pitchFamily="49" charset="-122"/>
                </a:rPr>
                <a:t>模型</a:t>
              </a:r>
            </a:p>
          </p:txBody>
        </p:sp>
        <p:sp>
          <p:nvSpPr>
            <p:cNvPr id="18" name="箭头: 右 17">
              <a:extLst>
                <a:ext uri="{FF2B5EF4-FFF2-40B4-BE49-F238E27FC236}">
                  <a16:creationId xmlns:a16="http://schemas.microsoft.com/office/drawing/2014/main" id="{3B92D682-F53F-4495-B380-10E3D1FAADDA}"/>
                </a:ext>
              </a:extLst>
            </p:cNvPr>
            <p:cNvSpPr/>
            <p:nvPr/>
          </p:nvSpPr>
          <p:spPr>
            <a:xfrm>
              <a:off x="1450083" y="4113039"/>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箭头: 右 19">
              <a:extLst>
                <a:ext uri="{FF2B5EF4-FFF2-40B4-BE49-F238E27FC236}">
                  <a16:creationId xmlns:a16="http://schemas.microsoft.com/office/drawing/2014/main" id="{8F8985CB-8D93-4AB2-9483-455B12D3BFC4}"/>
                </a:ext>
              </a:extLst>
            </p:cNvPr>
            <p:cNvSpPr/>
            <p:nvPr/>
          </p:nvSpPr>
          <p:spPr>
            <a:xfrm>
              <a:off x="3073300" y="4113039"/>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箭头: 右 20">
              <a:extLst>
                <a:ext uri="{FF2B5EF4-FFF2-40B4-BE49-F238E27FC236}">
                  <a16:creationId xmlns:a16="http://schemas.microsoft.com/office/drawing/2014/main" id="{A27C9478-5616-4953-8DE8-BDCAF2F67C4C}"/>
                </a:ext>
              </a:extLst>
            </p:cNvPr>
            <p:cNvSpPr/>
            <p:nvPr/>
          </p:nvSpPr>
          <p:spPr>
            <a:xfrm>
              <a:off x="4324734" y="4113039"/>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2" name="箭头: 右 21">
              <a:extLst>
                <a:ext uri="{FF2B5EF4-FFF2-40B4-BE49-F238E27FC236}">
                  <a16:creationId xmlns:a16="http://schemas.microsoft.com/office/drawing/2014/main" id="{D7545C26-6318-4C1C-AC27-24C2FAE3F7C8}"/>
                </a:ext>
              </a:extLst>
            </p:cNvPr>
            <p:cNvSpPr/>
            <p:nvPr/>
          </p:nvSpPr>
          <p:spPr>
            <a:xfrm>
              <a:off x="6927486" y="4113859"/>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箭头: 右 22">
              <a:extLst>
                <a:ext uri="{FF2B5EF4-FFF2-40B4-BE49-F238E27FC236}">
                  <a16:creationId xmlns:a16="http://schemas.microsoft.com/office/drawing/2014/main" id="{FEC64C75-7866-4370-9EEB-9A02206B2354}"/>
                </a:ext>
              </a:extLst>
            </p:cNvPr>
            <p:cNvSpPr/>
            <p:nvPr/>
          </p:nvSpPr>
          <p:spPr>
            <a:xfrm>
              <a:off x="9453117" y="4113039"/>
              <a:ext cx="462116" cy="275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6" name="箭头: 左弧形 25">
              <a:extLst>
                <a:ext uri="{FF2B5EF4-FFF2-40B4-BE49-F238E27FC236}">
                  <a16:creationId xmlns:a16="http://schemas.microsoft.com/office/drawing/2014/main" id="{28B6D78B-2190-4D1A-9FBC-274BFABDB7CA}"/>
                </a:ext>
              </a:extLst>
            </p:cNvPr>
            <p:cNvSpPr/>
            <p:nvPr/>
          </p:nvSpPr>
          <p:spPr>
            <a:xfrm rot="16200000">
              <a:off x="5291624" y="10462"/>
              <a:ext cx="1278963" cy="10673325"/>
            </a:xfrm>
            <a:prstGeom prst="curvedRightArrow">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7" name="箭头: 左弧形 26">
              <a:extLst>
                <a:ext uri="{FF2B5EF4-FFF2-40B4-BE49-F238E27FC236}">
                  <a16:creationId xmlns:a16="http://schemas.microsoft.com/office/drawing/2014/main" id="{DC50E59A-C04E-4341-8567-463C49EEFE7D}"/>
                </a:ext>
              </a:extLst>
            </p:cNvPr>
            <p:cNvSpPr/>
            <p:nvPr/>
          </p:nvSpPr>
          <p:spPr>
            <a:xfrm rot="5400000">
              <a:off x="5050732" y="-2203315"/>
              <a:ext cx="1278963" cy="10673325"/>
            </a:xfrm>
            <a:prstGeom prst="curvedRightArrow">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8" name="文本框 27">
              <a:extLst>
                <a:ext uri="{FF2B5EF4-FFF2-40B4-BE49-F238E27FC236}">
                  <a16:creationId xmlns:a16="http://schemas.microsoft.com/office/drawing/2014/main" id="{3F37BA51-88AE-48BB-8AFC-D6E447B454FB}"/>
                </a:ext>
              </a:extLst>
            </p:cNvPr>
            <p:cNvSpPr txBox="1"/>
            <p:nvPr/>
          </p:nvSpPr>
          <p:spPr>
            <a:xfrm>
              <a:off x="1756773" y="3403901"/>
              <a:ext cx="954107" cy="400110"/>
            </a:xfrm>
            <a:prstGeom prst="rect">
              <a:avLst/>
            </a:prstGeom>
            <a:noFill/>
          </p:spPr>
          <p:txBody>
            <a:bodyPr wrap="none" rtlCol="0">
              <a:spAutoFit/>
            </a:bodyPr>
            <a:lstStyle/>
            <a:p>
              <a:r>
                <a:rPr lang="zh-CN" altLang="en-US" sz="2000" dirty="0">
                  <a:ea typeface="微软雅黑" panose="020B0503020204020204" pitchFamily="34" charset="-122"/>
                </a:rPr>
                <a:t>预处理</a:t>
              </a:r>
            </a:p>
          </p:txBody>
        </p:sp>
        <p:sp>
          <p:nvSpPr>
            <p:cNvPr id="30" name="文本框 29">
              <a:extLst>
                <a:ext uri="{FF2B5EF4-FFF2-40B4-BE49-F238E27FC236}">
                  <a16:creationId xmlns:a16="http://schemas.microsoft.com/office/drawing/2014/main" id="{6A627549-F2E4-4E92-9025-6214504D062D}"/>
                </a:ext>
              </a:extLst>
            </p:cNvPr>
            <p:cNvSpPr txBox="1"/>
            <p:nvPr/>
          </p:nvSpPr>
          <p:spPr>
            <a:xfrm>
              <a:off x="3034243" y="4682865"/>
              <a:ext cx="1467068" cy="400110"/>
            </a:xfrm>
            <a:prstGeom prst="rect">
              <a:avLst/>
            </a:prstGeom>
            <a:noFill/>
          </p:spPr>
          <p:txBody>
            <a:bodyPr wrap="none" rtlCol="0">
              <a:spAutoFit/>
            </a:bodyPr>
            <a:lstStyle/>
            <a:p>
              <a:r>
                <a:rPr lang="zh-CN" altLang="en-US" sz="2000" dirty="0">
                  <a:ea typeface="微软雅黑" panose="020B0503020204020204" pitchFamily="34" charset="-122"/>
                </a:rPr>
                <a:t>结构化数据</a:t>
              </a:r>
            </a:p>
          </p:txBody>
        </p:sp>
      </p:grpSp>
      <p:cxnSp>
        <p:nvCxnSpPr>
          <p:cNvPr id="24" name="直接连接符 23">
            <a:extLst>
              <a:ext uri="{FF2B5EF4-FFF2-40B4-BE49-F238E27FC236}">
                <a16:creationId xmlns:a16="http://schemas.microsoft.com/office/drawing/2014/main" id="{8DD607B8-8241-457C-8946-F4D0F55EB489}"/>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866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16310" y="132736"/>
            <a:ext cx="11476926"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机器学习项目流程</a:t>
            </a:r>
            <a:endParaRPr lang="en-US" sz="3200" b="1" dirty="0">
              <a:solidFill>
                <a:srgbClr val="0A0AE6"/>
              </a:solidFill>
            </a:endParaRPr>
          </a:p>
        </p:txBody>
      </p:sp>
      <p:sp>
        <p:nvSpPr>
          <p:cNvPr id="29" name="文本框 28">
            <a:extLst>
              <a:ext uri="{FF2B5EF4-FFF2-40B4-BE49-F238E27FC236}">
                <a16:creationId xmlns:a16="http://schemas.microsoft.com/office/drawing/2014/main" id="{20CBE897-B8A8-46A3-B231-FC154CEEFA94}"/>
              </a:ext>
            </a:extLst>
          </p:cNvPr>
          <p:cNvSpPr txBox="1"/>
          <p:nvPr/>
        </p:nvSpPr>
        <p:spPr>
          <a:xfrm>
            <a:off x="192623" y="1125636"/>
            <a:ext cx="11806754" cy="5386090"/>
          </a:xfrm>
          <a:prstGeom prst="rect">
            <a:avLst/>
          </a:prstGeom>
          <a:noFill/>
        </p:spPr>
        <p:txBody>
          <a:bodyPr wrap="square" rtlCol="0">
            <a:spAutoFit/>
          </a:bodyPr>
          <a:lstStyle/>
          <a:p>
            <a:pPr marL="342900" indent="-342900">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是否应该用机器学习方法解决这个问题？</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数据里是否规律可言？</a:t>
            </a:r>
            <a:endParaRPr lang="en-US" altLang="zh-CN" sz="2400" dirty="0">
              <a:latin typeface="楷体" panose="02010609060101010101" pitchFamily="49" charset="-122"/>
              <a:ea typeface="楷体" panose="02010609060101010101" pitchFamily="49" charset="-122"/>
            </a:endParaRPr>
          </a:p>
          <a:p>
            <a:pPr marL="800100" lvl="1"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是否可以给出解的数学表达式或者用数值方法解决问题？</a:t>
            </a:r>
            <a:endParaRPr lang="en-US" altLang="zh-CN" sz="2400" dirty="0">
              <a:latin typeface="楷体" panose="02010609060101010101" pitchFamily="49" charset="-122"/>
              <a:ea typeface="楷体" panose="02010609060101010101" pitchFamily="49" charset="-122"/>
            </a:endParaRPr>
          </a:p>
          <a:p>
            <a:pPr marL="800100" lvl="1"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是否拥有足够的数据？</a:t>
            </a:r>
            <a:endParaRPr lang="en-US" altLang="zh-CN" sz="2400" dirty="0">
              <a:latin typeface="楷体" panose="02010609060101010101" pitchFamily="49" charset="-122"/>
              <a:ea typeface="楷体" panose="02010609060101010101" pitchFamily="49" charset="-122"/>
            </a:endParaRPr>
          </a:p>
          <a:p>
            <a:pPr marL="342900" indent="-342900">
              <a:spcBef>
                <a:spcPts val="1200"/>
              </a:spcBef>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搜集和处理数据</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数据预处理、数据清洗、数据可视化。</a:t>
            </a:r>
            <a:endParaRPr lang="en-US" altLang="zh-CN" sz="2400" dirty="0">
              <a:latin typeface="楷体" panose="02010609060101010101" pitchFamily="49" charset="-122"/>
              <a:ea typeface="楷体" panose="02010609060101010101" pitchFamily="49" charset="-122"/>
            </a:endParaRPr>
          </a:p>
          <a:p>
            <a:pPr marL="342900" indent="-342900">
              <a:spcBef>
                <a:spcPts val="1200"/>
              </a:spcBef>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建立基线模型（</a:t>
            </a:r>
            <a:r>
              <a:rPr lang="en-US" altLang="zh-CN" sz="2400" dirty="0">
                <a:latin typeface="微软雅黑" panose="020B0503020204020204" pitchFamily="34" charset="-122"/>
                <a:ea typeface="微软雅黑" panose="020B0503020204020204" pitchFamily="34" charset="-122"/>
              </a:rPr>
              <a:t>baseline model</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选择一个模型、损失函数、正则化方法等。往往需要推导数学公式，并写对应的代码。</a:t>
            </a:r>
            <a:endParaRPr lang="en-US" altLang="zh-CN" sz="2400" dirty="0">
              <a:latin typeface="微软雅黑" panose="020B0503020204020204" pitchFamily="34" charset="-122"/>
              <a:ea typeface="微软雅黑" panose="020B0503020204020204" pitchFamily="34" charset="-122"/>
            </a:endParaRPr>
          </a:p>
          <a:p>
            <a:pPr marL="342900" indent="-342900">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模型参数优化。</a:t>
            </a:r>
            <a:endParaRPr lang="en-US" altLang="zh-CN" sz="2400" dirty="0">
              <a:latin typeface="微软雅黑" panose="020B0503020204020204" pitchFamily="34" charset="-122"/>
              <a:ea typeface="微软雅黑" panose="020B0503020204020204" pitchFamily="34" charset="-122"/>
            </a:endParaRPr>
          </a:p>
          <a:p>
            <a:pPr marL="342900" indent="-342900">
              <a:spcAft>
                <a:spcPts val="1200"/>
              </a:spcAft>
              <a:buFont typeface="+mj-lt"/>
              <a:buAutoNum type="arabicPeriod"/>
            </a:pPr>
            <a:r>
              <a:rPr lang="zh-CN" altLang="en-US" sz="2400" dirty="0">
                <a:latin typeface="微软雅黑" panose="020B0503020204020204" pitchFamily="34" charset="-122"/>
                <a:ea typeface="微软雅黑" panose="020B0503020204020204" pitchFamily="34" charset="-122"/>
              </a:rPr>
              <a:t>超参数选择。</a:t>
            </a:r>
            <a:endParaRPr lang="en-US" altLang="zh-CN" sz="2400"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dirty="0">
                <a:latin typeface="微软雅黑" panose="020B0503020204020204" pitchFamily="34" charset="-122"/>
                <a:ea typeface="微软雅黑" panose="020B0503020204020204" pitchFamily="34" charset="-122"/>
              </a:rPr>
              <a:t>分析模型性能、分析模型的错误。如果模型性能太差，重新进行上述第</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步。</a:t>
            </a:r>
            <a:endParaRPr lang="en-US" altLang="zh-CN" sz="2400" dirty="0">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0B87BA75-FEE1-4A93-8C1B-BCBD1DEB877E}"/>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420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格 33">
            <a:extLst>
              <a:ext uri="{FF2B5EF4-FFF2-40B4-BE49-F238E27FC236}">
                <a16:creationId xmlns:a16="http://schemas.microsoft.com/office/drawing/2014/main" id="{19EA8924-AB46-4CAB-9AAF-55C76FB3DC4F}"/>
              </a:ext>
            </a:extLst>
          </p:cNvPr>
          <p:cNvGraphicFramePr>
            <a:graphicFrameLocks noGrp="1"/>
          </p:cNvGraphicFramePr>
          <p:nvPr>
            <p:extLst>
              <p:ext uri="{D42A27DB-BD31-4B8C-83A1-F6EECF244321}">
                <p14:modId xmlns:p14="http://schemas.microsoft.com/office/powerpoint/2010/main" val="748091829"/>
              </p:ext>
            </p:extLst>
          </p:nvPr>
        </p:nvGraphicFramePr>
        <p:xfrm>
          <a:off x="562262" y="1358150"/>
          <a:ext cx="10935860" cy="4828540"/>
        </p:xfrm>
        <a:graphic>
          <a:graphicData uri="http://schemas.openxmlformats.org/drawingml/2006/table">
            <a:tbl>
              <a:tblPr firstRow="1" bandRow="1">
                <a:tableStyleId>{5C22544A-7EE6-4342-B048-85BDC9FD1C3A}</a:tableStyleId>
              </a:tblPr>
              <a:tblGrid>
                <a:gridCol w="841220">
                  <a:extLst>
                    <a:ext uri="{9D8B030D-6E8A-4147-A177-3AD203B41FA5}">
                      <a16:colId xmlns:a16="http://schemas.microsoft.com/office/drawing/2014/main" val="1878687592"/>
                    </a:ext>
                  </a:extLst>
                </a:gridCol>
                <a:gridCol w="841220">
                  <a:extLst>
                    <a:ext uri="{9D8B030D-6E8A-4147-A177-3AD203B41FA5}">
                      <a16:colId xmlns:a16="http://schemas.microsoft.com/office/drawing/2014/main" val="3680027493"/>
                    </a:ext>
                  </a:extLst>
                </a:gridCol>
                <a:gridCol w="841220">
                  <a:extLst>
                    <a:ext uri="{9D8B030D-6E8A-4147-A177-3AD203B41FA5}">
                      <a16:colId xmlns:a16="http://schemas.microsoft.com/office/drawing/2014/main" val="3015945803"/>
                    </a:ext>
                  </a:extLst>
                </a:gridCol>
                <a:gridCol w="841220">
                  <a:extLst>
                    <a:ext uri="{9D8B030D-6E8A-4147-A177-3AD203B41FA5}">
                      <a16:colId xmlns:a16="http://schemas.microsoft.com/office/drawing/2014/main" val="475585427"/>
                    </a:ext>
                  </a:extLst>
                </a:gridCol>
                <a:gridCol w="841220">
                  <a:extLst>
                    <a:ext uri="{9D8B030D-6E8A-4147-A177-3AD203B41FA5}">
                      <a16:colId xmlns:a16="http://schemas.microsoft.com/office/drawing/2014/main" val="1907259319"/>
                    </a:ext>
                  </a:extLst>
                </a:gridCol>
                <a:gridCol w="841220">
                  <a:extLst>
                    <a:ext uri="{9D8B030D-6E8A-4147-A177-3AD203B41FA5}">
                      <a16:colId xmlns:a16="http://schemas.microsoft.com/office/drawing/2014/main" val="3049156651"/>
                    </a:ext>
                  </a:extLst>
                </a:gridCol>
                <a:gridCol w="841220">
                  <a:extLst>
                    <a:ext uri="{9D8B030D-6E8A-4147-A177-3AD203B41FA5}">
                      <a16:colId xmlns:a16="http://schemas.microsoft.com/office/drawing/2014/main" val="1259910011"/>
                    </a:ext>
                  </a:extLst>
                </a:gridCol>
                <a:gridCol w="841220">
                  <a:extLst>
                    <a:ext uri="{9D8B030D-6E8A-4147-A177-3AD203B41FA5}">
                      <a16:colId xmlns:a16="http://schemas.microsoft.com/office/drawing/2014/main" val="4145219691"/>
                    </a:ext>
                  </a:extLst>
                </a:gridCol>
                <a:gridCol w="841220">
                  <a:extLst>
                    <a:ext uri="{9D8B030D-6E8A-4147-A177-3AD203B41FA5}">
                      <a16:colId xmlns:a16="http://schemas.microsoft.com/office/drawing/2014/main" val="2718289505"/>
                    </a:ext>
                  </a:extLst>
                </a:gridCol>
                <a:gridCol w="841220">
                  <a:extLst>
                    <a:ext uri="{9D8B030D-6E8A-4147-A177-3AD203B41FA5}">
                      <a16:colId xmlns:a16="http://schemas.microsoft.com/office/drawing/2014/main" val="2253500112"/>
                    </a:ext>
                  </a:extLst>
                </a:gridCol>
                <a:gridCol w="841220">
                  <a:extLst>
                    <a:ext uri="{9D8B030D-6E8A-4147-A177-3AD203B41FA5}">
                      <a16:colId xmlns:a16="http://schemas.microsoft.com/office/drawing/2014/main" val="4071554417"/>
                    </a:ext>
                  </a:extLst>
                </a:gridCol>
                <a:gridCol w="841220">
                  <a:extLst>
                    <a:ext uri="{9D8B030D-6E8A-4147-A177-3AD203B41FA5}">
                      <a16:colId xmlns:a16="http://schemas.microsoft.com/office/drawing/2014/main" val="1494749286"/>
                    </a:ext>
                  </a:extLst>
                </a:gridCol>
                <a:gridCol w="841220">
                  <a:extLst>
                    <a:ext uri="{9D8B030D-6E8A-4147-A177-3AD203B41FA5}">
                      <a16:colId xmlns:a16="http://schemas.microsoft.com/office/drawing/2014/main" val="1114280316"/>
                    </a:ext>
                  </a:extLst>
                </a:gridCol>
              </a:tblGrid>
              <a:tr h="370840">
                <a:tc>
                  <a:txBody>
                    <a:bodyPr/>
                    <a:lstStyle/>
                    <a:p>
                      <a:pPr algn="ctr" fontAlgn="ctr"/>
                      <a:r>
                        <a:rPr lang="en-US" sz="1600" b="1" i="0" u="none" strike="noStrike" dirty="0">
                          <a:solidFill>
                            <a:schemeClr val="tx1"/>
                          </a:solidFill>
                          <a:effectLst/>
                          <a:latin typeface="等线" panose="02010600030101010101" pitchFamily="2" charset="-122"/>
                          <a:ea typeface="等线" panose="02010600030101010101" pitchFamily="2" charset="-122"/>
                        </a:rPr>
                        <a:t>ID</a:t>
                      </a: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性别</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婚否</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赡养人</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教育程度</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自雇</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年收入</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配偶收入</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贷款数额</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贷款时长</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信用记录</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住房区域</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贷款状态</a:t>
                      </a:r>
                      <a:endParaRPr lang="en-US" sz="16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12758043"/>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LP001014</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3+</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3036</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2504</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158</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半城市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N</a:t>
                      </a:r>
                    </a:p>
                  </a:txBody>
                  <a:tcPr marL="7620" marR="7620" marT="7620" marB="0" anchor="ctr"/>
                </a:tc>
                <a:extLst>
                  <a:ext uri="{0D108BD9-81ED-4DB2-BD59-A6C34878D82A}">
                    <a16:rowId xmlns:a16="http://schemas.microsoft.com/office/drawing/2014/main" val="1951123514"/>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LP001018</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4006</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1526</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168</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2709011183"/>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LP001020</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12841</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10968</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半城市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N</a:t>
                      </a:r>
                    </a:p>
                  </a:txBody>
                  <a:tcPr marL="7620" marR="7620" marT="7620" marB="0" anchor="ctr"/>
                </a:tc>
                <a:extLst>
                  <a:ext uri="{0D108BD9-81ED-4DB2-BD59-A6C34878D82A}">
                    <a16:rowId xmlns:a16="http://schemas.microsoft.com/office/drawing/2014/main" val="3758123467"/>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LP001024</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3200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700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3526468583"/>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LP001027</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2500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1840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109</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488880342"/>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LP001028</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3073</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8106</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200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2810653796"/>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LP001029</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1853</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2840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114</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农村</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N</a:t>
                      </a:r>
                    </a:p>
                  </a:txBody>
                  <a:tcPr marL="7620" marR="7620" marT="7620" marB="0" anchor="ctr"/>
                </a:tc>
                <a:extLst>
                  <a:ext uri="{0D108BD9-81ED-4DB2-BD59-A6C34878D82A}">
                    <a16:rowId xmlns:a16="http://schemas.microsoft.com/office/drawing/2014/main" val="3017093755"/>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LP001030</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是</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1299</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1086</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120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3063286250"/>
                  </a:ext>
                </a:extLst>
              </a:tr>
              <a:tr h="37084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LP001032</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男</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硕士</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否</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4950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125</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城市</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1033973430"/>
                  </a:ext>
                </a:extLst>
              </a:tr>
            </a:tbl>
          </a:graphicData>
        </a:graphic>
      </p:graphicFrame>
      <p:sp>
        <p:nvSpPr>
          <p:cNvPr id="35" name="矩形 34">
            <a:extLst>
              <a:ext uri="{FF2B5EF4-FFF2-40B4-BE49-F238E27FC236}">
                <a16:creationId xmlns:a16="http://schemas.microsoft.com/office/drawing/2014/main" id="{11AF8AA9-F2BB-4841-B992-6FC00A1C84A4}"/>
              </a:ext>
            </a:extLst>
          </p:cNvPr>
          <p:cNvSpPr/>
          <p:nvPr/>
        </p:nvSpPr>
        <p:spPr>
          <a:xfrm>
            <a:off x="108155" y="6335056"/>
            <a:ext cx="11234067" cy="369332"/>
          </a:xfrm>
          <a:prstGeom prst="rect">
            <a:avLst/>
          </a:prstGeom>
        </p:spPr>
        <p:txBody>
          <a:bodyPr wrap="square">
            <a:spAutoFit/>
          </a:bodyPr>
          <a:lstStyle/>
          <a:p>
            <a:r>
              <a:rPr lang="en-US" altLang="zh-CN" dirty="0">
                <a:ea typeface="微软雅黑" panose="020B0503020204020204" pitchFamily="34" charset="-122"/>
              </a:rPr>
              <a:t>Data is from </a:t>
            </a:r>
            <a:r>
              <a:rPr lang="zh-CN" altLang="en-US" dirty="0">
                <a:ea typeface="微软雅黑" panose="020B0503020204020204" pitchFamily="34" charset="-122"/>
                <a:hlinkClick r:id="rId3"/>
              </a:rPr>
              <a:t>https://www.codespeedy.com/loan-prediction-project-using-machine-learning-in-python/</a:t>
            </a:r>
            <a:r>
              <a:rPr lang="en-US" altLang="zh-CN" dirty="0">
                <a:ea typeface="微软雅黑" panose="020B0503020204020204" pitchFamily="34" charset="-122"/>
              </a:rPr>
              <a:t>. </a:t>
            </a:r>
            <a:endParaRPr lang="zh-CN" altLang="en-US" dirty="0">
              <a:ea typeface="微软雅黑" panose="020B0503020204020204" pitchFamily="34" charset="-122"/>
            </a:endParaRPr>
          </a:p>
        </p:txBody>
      </p:sp>
      <p:sp>
        <p:nvSpPr>
          <p:cNvPr id="36" name="文本框 35">
            <a:extLst>
              <a:ext uri="{FF2B5EF4-FFF2-40B4-BE49-F238E27FC236}">
                <a16:creationId xmlns:a16="http://schemas.microsoft.com/office/drawing/2014/main" id="{8E93B780-1CD5-4CF3-A9DD-87FE8B04451C}"/>
              </a:ext>
            </a:extLst>
          </p:cNvPr>
          <p:cNvSpPr txBox="1"/>
          <p:nvPr/>
        </p:nvSpPr>
        <p:spPr>
          <a:xfrm>
            <a:off x="4922196" y="988818"/>
            <a:ext cx="1107996" cy="369332"/>
          </a:xfrm>
          <a:prstGeom prst="rect">
            <a:avLst/>
          </a:prstGeom>
          <a:noFill/>
        </p:spPr>
        <p:txBody>
          <a:bodyPr wrap="none" rtlCol="0">
            <a:spAutoFit/>
          </a:bodyPr>
          <a:lstStyle/>
          <a:p>
            <a:r>
              <a:rPr lang="zh-CN" altLang="en-US" dirty="0">
                <a:ea typeface="微软雅黑" panose="020B0503020204020204" pitchFamily="34" charset="-122"/>
              </a:rPr>
              <a:t>贷款数据</a:t>
            </a:r>
          </a:p>
        </p:txBody>
      </p:sp>
      <p:sp>
        <p:nvSpPr>
          <p:cNvPr id="11" name="文本框 10">
            <a:extLst>
              <a:ext uri="{FF2B5EF4-FFF2-40B4-BE49-F238E27FC236}">
                <a16:creationId xmlns:a16="http://schemas.microsoft.com/office/drawing/2014/main" id="{98B60A23-1299-4E33-90B9-B281A637A73D}"/>
              </a:ext>
            </a:extLst>
          </p:cNvPr>
          <p:cNvSpPr txBox="1"/>
          <p:nvPr/>
        </p:nvSpPr>
        <p:spPr>
          <a:xfrm>
            <a:off x="328036" y="116288"/>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数据组织形式</a:t>
            </a:r>
            <a:r>
              <a:rPr lang="en-US" sz="3200" b="1" dirty="0">
                <a:solidFill>
                  <a:srgbClr val="0A0AE6"/>
                </a:solidFill>
              </a:rPr>
              <a:t> </a:t>
            </a:r>
          </a:p>
        </p:txBody>
      </p:sp>
      <p:cxnSp>
        <p:nvCxnSpPr>
          <p:cNvPr id="7" name="直接连接符 6">
            <a:extLst>
              <a:ext uri="{FF2B5EF4-FFF2-40B4-BE49-F238E27FC236}">
                <a16:creationId xmlns:a16="http://schemas.microsoft.com/office/drawing/2014/main" id="{82FC83DA-AE9E-4FD2-A1EF-D204816BE216}"/>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87023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标注 22"/>
          <p:cNvSpPr/>
          <p:nvPr/>
        </p:nvSpPr>
        <p:spPr>
          <a:xfrm>
            <a:off x="328036" y="1018133"/>
            <a:ext cx="2987819" cy="429265"/>
          </a:xfrm>
          <a:prstGeom prst="wedgeRoundRectCallout">
            <a:avLst>
              <a:gd name="adj1" fmla="val -21398"/>
              <a:gd name="adj2" fmla="val -47201"/>
              <a:gd name="adj3" fmla="val 16667"/>
            </a:avLst>
          </a:prstGeom>
          <a:solidFill>
            <a:srgbClr val="A8EFC6"/>
          </a:solidFill>
          <a:ln>
            <a:solidFill>
              <a:srgbClr val="A8EFC6"/>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2400" b="1" dirty="0">
                <a:ea typeface="微软雅黑" panose="020B0503020204020204" pitchFamily="34" charset="-122"/>
              </a:rPr>
              <a:t>每一行代表一个样本</a:t>
            </a:r>
            <a:endParaRPr lang="en-US" sz="2400" b="1" dirty="0"/>
          </a:p>
        </p:txBody>
      </p:sp>
      <p:sp>
        <p:nvSpPr>
          <p:cNvPr id="13" name="圆角矩形标注 22">
            <a:extLst>
              <a:ext uri="{FF2B5EF4-FFF2-40B4-BE49-F238E27FC236}">
                <a16:creationId xmlns:a16="http://schemas.microsoft.com/office/drawing/2014/main" id="{5E9292B5-AB56-4416-AEE1-9480AA7D37C5}"/>
              </a:ext>
            </a:extLst>
          </p:cNvPr>
          <p:cNvSpPr/>
          <p:nvPr/>
        </p:nvSpPr>
        <p:spPr>
          <a:xfrm>
            <a:off x="4773979" y="5849288"/>
            <a:ext cx="3005373" cy="482154"/>
          </a:xfrm>
          <a:prstGeom prst="wedgeRoundRectCallout">
            <a:avLst>
              <a:gd name="adj1" fmla="val -21398"/>
              <a:gd name="adj2" fmla="val -47201"/>
              <a:gd name="adj3" fmla="val 16667"/>
            </a:avLst>
          </a:prstGeom>
          <a:solidFill>
            <a:srgbClr val="A8EFC6"/>
          </a:solidFill>
          <a:ln>
            <a:solidFill>
              <a:srgbClr val="A8EFC6"/>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2400" b="1" dirty="0">
                <a:ea typeface="微软雅黑" panose="020B0503020204020204" pitchFamily="34" charset="-122"/>
              </a:rPr>
              <a:t>每一列代表一个特征</a:t>
            </a:r>
            <a:endParaRPr lang="en-US" sz="2400" b="1" dirty="0"/>
          </a:p>
        </p:txBody>
      </p:sp>
      <p:sp>
        <p:nvSpPr>
          <p:cNvPr id="3" name="任意多边形: 形状 2">
            <a:extLst>
              <a:ext uri="{FF2B5EF4-FFF2-40B4-BE49-F238E27FC236}">
                <a16:creationId xmlns:a16="http://schemas.microsoft.com/office/drawing/2014/main" id="{71219F3A-0311-453A-A962-CBC47B583EDB}"/>
              </a:ext>
            </a:extLst>
          </p:cNvPr>
          <p:cNvSpPr/>
          <p:nvPr/>
        </p:nvSpPr>
        <p:spPr>
          <a:xfrm>
            <a:off x="128042" y="1274943"/>
            <a:ext cx="645600" cy="1215234"/>
          </a:xfrm>
          <a:custGeom>
            <a:avLst/>
            <a:gdLst>
              <a:gd name="connsiteX0" fmla="*/ 220727 w 645600"/>
              <a:gd name="connsiteY0" fmla="*/ 5271 h 1215234"/>
              <a:gd name="connsiteX1" fmla="*/ 45236 w 645600"/>
              <a:gd name="connsiteY1" fmla="*/ 153052 h 1215234"/>
              <a:gd name="connsiteX2" fmla="*/ 54473 w 645600"/>
              <a:gd name="connsiteY2" fmla="*/ 1021271 h 1215234"/>
              <a:gd name="connsiteX3" fmla="*/ 645600 w 645600"/>
              <a:gd name="connsiteY3" fmla="*/ 1215234 h 1215234"/>
            </a:gdLst>
            <a:ahLst/>
            <a:cxnLst>
              <a:cxn ang="0">
                <a:pos x="connsiteX0" y="connsiteY0"/>
              </a:cxn>
              <a:cxn ang="0">
                <a:pos x="connsiteX1" y="connsiteY1"/>
              </a:cxn>
              <a:cxn ang="0">
                <a:pos x="connsiteX2" y="connsiteY2"/>
              </a:cxn>
              <a:cxn ang="0">
                <a:pos x="connsiteX3" y="connsiteY3"/>
              </a:cxn>
            </a:cxnLst>
            <a:rect l="l" t="t" r="r" b="b"/>
            <a:pathLst>
              <a:path w="645600" h="1215234">
                <a:moveTo>
                  <a:pt x="220727" y="5271"/>
                </a:moveTo>
                <a:cubicBezTo>
                  <a:pt x="146836" y="-5505"/>
                  <a:pt x="72945" y="-16281"/>
                  <a:pt x="45236" y="153052"/>
                </a:cubicBezTo>
                <a:cubicBezTo>
                  <a:pt x="17527" y="322385"/>
                  <a:pt x="-45588" y="844241"/>
                  <a:pt x="54473" y="1021271"/>
                </a:cubicBezTo>
                <a:cubicBezTo>
                  <a:pt x="154534" y="1198301"/>
                  <a:pt x="400067" y="1206767"/>
                  <a:pt x="645600" y="1215234"/>
                </a:cubicBezTo>
              </a:path>
            </a:pathLst>
          </a:custGeom>
          <a:noFill/>
          <a:ln w="3492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4EB21903-94BF-4157-9006-8722261AC505}"/>
              </a:ext>
            </a:extLst>
          </p:cNvPr>
          <p:cNvCxnSpPr>
            <a:cxnSpLocks/>
          </p:cNvCxnSpPr>
          <p:nvPr/>
        </p:nvCxnSpPr>
        <p:spPr>
          <a:xfrm flipV="1">
            <a:off x="6234549" y="5587303"/>
            <a:ext cx="0" cy="25603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BF1AF1-2F5C-423D-9211-B0C75972083F}"/>
              </a:ext>
            </a:extLst>
          </p:cNvPr>
          <p:cNvSpPr/>
          <p:nvPr/>
        </p:nvSpPr>
        <p:spPr>
          <a:xfrm>
            <a:off x="108155" y="6488668"/>
            <a:ext cx="11234067" cy="369332"/>
          </a:xfrm>
          <a:prstGeom prst="rect">
            <a:avLst/>
          </a:prstGeom>
        </p:spPr>
        <p:txBody>
          <a:bodyPr wrap="square">
            <a:spAutoFit/>
          </a:bodyPr>
          <a:lstStyle/>
          <a:p>
            <a:r>
              <a:rPr lang="en-US" altLang="zh-CN" dirty="0">
                <a:ea typeface="微软雅黑" panose="020B0503020204020204" pitchFamily="34" charset="-122"/>
              </a:rPr>
              <a:t>Data is from </a:t>
            </a:r>
            <a:r>
              <a:rPr lang="zh-CN" altLang="en-US" dirty="0">
                <a:ea typeface="微软雅黑" panose="020B0503020204020204" pitchFamily="34" charset="-122"/>
                <a:hlinkClick r:id="rId2"/>
              </a:rPr>
              <a:t>https://www.codespeedy.com/loan-prediction-project-using-machine-learning-in-python/</a:t>
            </a:r>
            <a:r>
              <a:rPr lang="en-US" altLang="zh-CN" dirty="0">
                <a:ea typeface="微软雅黑" panose="020B0503020204020204" pitchFamily="34" charset="-122"/>
              </a:rPr>
              <a:t>. </a:t>
            </a:r>
            <a:endParaRPr lang="zh-CN" altLang="en-US" dirty="0">
              <a:ea typeface="微软雅黑" panose="020B0503020204020204" pitchFamily="34" charset="-122"/>
            </a:endParaRPr>
          </a:p>
        </p:txBody>
      </p:sp>
      <p:sp>
        <p:nvSpPr>
          <p:cNvPr id="31" name="文本框 30">
            <a:extLst>
              <a:ext uri="{FF2B5EF4-FFF2-40B4-BE49-F238E27FC236}">
                <a16:creationId xmlns:a16="http://schemas.microsoft.com/office/drawing/2014/main" id="{6EB9CA4E-BE76-4793-95C4-A2BF87B30E85}"/>
              </a:ext>
            </a:extLst>
          </p:cNvPr>
          <p:cNvSpPr txBox="1"/>
          <p:nvPr/>
        </p:nvSpPr>
        <p:spPr>
          <a:xfrm>
            <a:off x="5451306" y="1465301"/>
            <a:ext cx="1107996" cy="369332"/>
          </a:xfrm>
          <a:prstGeom prst="rect">
            <a:avLst/>
          </a:prstGeom>
          <a:noFill/>
        </p:spPr>
        <p:txBody>
          <a:bodyPr wrap="none" rtlCol="0">
            <a:spAutoFit/>
          </a:bodyPr>
          <a:lstStyle/>
          <a:p>
            <a:r>
              <a:rPr lang="zh-CN" altLang="en-US" dirty="0">
                <a:ea typeface="微软雅黑" panose="020B0503020204020204" pitchFamily="34" charset="-122"/>
              </a:rPr>
              <a:t>贷款数据</a:t>
            </a:r>
          </a:p>
        </p:txBody>
      </p:sp>
      <p:sp>
        <p:nvSpPr>
          <p:cNvPr id="15" name="文本框 14">
            <a:extLst>
              <a:ext uri="{FF2B5EF4-FFF2-40B4-BE49-F238E27FC236}">
                <a16:creationId xmlns:a16="http://schemas.microsoft.com/office/drawing/2014/main" id="{2D0F0DFE-031B-4D48-9E65-E549723B3FAB}"/>
              </a:ext>
            </a:extLst>
          </p:cNvPr>
          <p:cNvSpPr txBox="1"/>
          <p:nvPr/>
        </p:nvSpPr>
        <p:spPr>
          <a:xfrm>
            <a:off x="328036" y="116288"/>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数据组织形式</a:t>
            </a:r>
            <a:r>
              <a:rPr lang="en-US" sz="3200" b="1" dirty="0">
                <a:solidFill>
                  <a:srgbClr val="0A0AE6"/>
                </a:solidFill>
              </a:rPr>
              <a:t> </a:t>
            </a:r>
          </a:p>
        </p:txBody>
      </p:sp>
      <p:graphicFrame>
        <p:nvGraphicFramePr>
          <p:cNvPr id="16" name="表格 15">
            <a:extLst>
              <a:ext uri="{FF2B5EF4-FFF2-40B4-BE49-F238E27FC236}">
                <a16:creationId xmlns:a16="http://schemas.microsoft.com/office/drawing/2014/main" id="{CB5720FB-1C30-4A0E-8A0A-A37A4CEEB6BD}"/>
              </a:ext>
            </a:extLst>
          </p:cNvPr>
          <p:cNvGraphicFramePr>
            <a:graphicFrameLocks noGrp="1"/>
          </p:cNvGraphicFramePr>
          <p:nvPr>
            <p:extLst>
              <p:ext uri="{D42A27DB-BD31-4B8C-83A1-F6EECF244321}">
                <p14:modId xmlns:p14="http://schemas.microsoft.com/office/powerpoint/2010/main" val="860791436"/>
              </p:ext>
            </p:extLst>
          </p:nvPr>
        </p:nvGraphicFramePr>
        <p:xfrm>
          <a:off x="808736" y="1892451"/>
          <a:ext cx="10935860" cy="3708400"/>
        </p:xfrm>
        <a:graphic>
          <a:graphicData uri="http://schemas.openxmlformats.org/drawingml/2006/table">
            <a:tbl>
              <a:tblPr firstRow="1" bandRow="1">
                <a:tableStyleId>{5C22544A-7EE6-4342-B048-85BDC9FD1C3A}</a:tableStyleId>
              </a:tblPr>
              <a:tblGrid>
                <a:gridCol w="841220">
                  <a:extLst>
                    <a:ext uri="{9D8B030D-6E8A-4147-A177-3AD203B41FA5}">
                      <a16:colId xmlns:a16="http://schemas.microsoft.com/office/drawing/2014/main" val="1878687592"/>
                    </a:ext>
                  </a:extLst>
                </a:gridCol>
                <a:gridCol w="841220">
                  <a:extLst>
                    <a:ext uri="{9D8B030D-6E8A-4147-A177-3AD203B41FA5}">
                      <a16:colId xmlns:a16="http://schemas.microsoft.com/office/drawing/2014/main" val="3680027493"/>
                    </a:ext>
                  </a:extLst>
                </a:gridCol>
                <a:gridCol w="841220">
                  <a:extLst>
                    <a:ext uri="{9D8B030D-6E8A-4147-A177-3AD203B41FA5}">
                      <a16:colId xmlns:a16="http://schemas.microsoft.com/office/drawing/2014/main" val="3015945803"/>
                    </a:ext>
                  </a:extLst>
                </a:gridCol>
                <a:gridCol w="841220">
                  <a:extLst>
                    <a:ext uri="{9D8B030D-6E8A-4147-A177-3AD203B41FA5}">
                      <a16:colId xmlns:a16="http://schemas.microsoft.com/office/drawing/2014/main" val="475585427"/>
                    </a:ext>
                  </a:extLst>
                </a:gridCol>
                <a:gridCol w="841220">
                  <a:extLst>
                    <a:ext uri="{9D8B030D-6E8A-4147-A177-3AD203B41FA5}">
                      <a16:colId xmlns:a16="http://schemas.microsoft.com/office/drawing/2014/main" val="1907259319"/>
                    </a:ext>
                  </a:extLst>
                </a:gridCol>
                <a:gridCol w="841220">
                  <a:extLst>
                    <a:ext uri="{9D8B030D-6E8A-4147-A177-3AD203B41FA5}">
                      <a16:colId xmlns:a16="http://schemas.microsoft.com/office/drawing/2014/main" val="3049156651"/>
                    </a:ext>
                  </a:extLst>
                </a:gridCol>
                <a:gridCol w="841220">
                  <a:extLst>
                    <a:ext uri="{9D8B030D-6E8A-4147-A177-3AD203B41FA5}">
                      <a16:colId xmlns:a16="http://schemas.microsoft.com/office/drawing/2014/main" val="1259910011"/>
                    </a:ext>
                  </a:extLst>
                </a:gridCol>
                <a:gridCol w="841220">
                  <a:extLst>
                    <a:ext uri="{9D8B030D-6E8A-4147-A177-3AD203B41FA5}">
                      <a16:colId xmlns:a16="http://schemas.microsoft.com/office/drawing/2014/main" val="4145219691"/>
                    </a:ext>
                  </a:extLst>
                </a:gridCol>
                <a:gridCol w="841220">
                  <a:extLst>
                    <a:ext uri="{9D8B030D-6E8A-4147-A177-3AD203B41FA5}">
                      <a16:colId xmlns:a16="http://schemas.microsoft.com/office/drawing/2014/main" val="2718289505"/>
                    </a:ext>
                  </a:extLst>
                </a:gridCol>
                <a:gridCol w="841220">
                  <a:extLst>
                    <a:ext uri="{9D8B030D-6E8A-4147-A177-3AD203B41FA5}">
                      <a16:colId xmlns:a16="http://schemas.microsoft.com/office/drawing/2014/main" val="2253500112"/>
                    </a:ext>
                  </a:extLst>
                </a:gridCol>
                <a:gridCol w="841220">
                  <a:extLst>
                    <a:ext uri="{9D8B030D-6E8A-4147-A177-3AD203B41FA5}">
                      <a16:colId xmlns:a16="http://schemas.microsoft.com/office/drawing/2014/main" val="4071554417"/>
                    </a:ext>
                  </a:extLst>
                </a:gridCol>
                <a:gridCol w="841220">
                  <a:extLst>
                    <a:ext uri="{9D8B030D-6E8A-4147-A177-3AD203B41FA5}">
                      <a16:colId xmlns:a16="http://schemas.microsoft.com/office/drawing/2014/main" val="1494749286"/>
                    </a:ext>
                  </a:extLst>
                </a:gridCol>
                <a:gridCol w="841220">
                  <a:extLst>
                    <a:ext uri="{9D8B030D-6E8A-4147-A177-3AD203B41FA5}">
                      <a16:colId xmlns:a16="http://schemas.microsoft.com/office/drawing/2014/main" val="1114280316"/>
                    </a:ext>
                  </a:extLst>
                </a:gridCol>
              </a:tblGrid>
              <a:tr h="370840">
                <a:tc>
                  <a:txBody>
                    <a:bodyPr/>
                    <a:lstStyle/>
                    <a:p>
                      <a:pPr algn="ctr" fontAlgn="ctr"/>
                      <a:r>
                        <a:rPr lang="en-US" sz="1500" b="1" i="0" u="none" strike="noStrike" dirty="0">
                          <a:solidFill>
                            <a:schemeClr val="tx1"/>
                          </a:solidFill>
                          <a:effectLst/>
                          <a:latin typeface="等线" panose="02010600030101010101" pitchFamily="2" charset="-122"/>
                          <a:ea typeface="等线" panose="02010600030101010101" pitchFamily="2" charset="-122"/>
                        </a:rPr>
                        <a:t>ID</a:t>
                      </a: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性别</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婚否</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赡养人</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教育程度</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自雇</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年收入</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配偶收入</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贷款数额</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贷款时长</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信用记录</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住房区域</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贷款状态</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12758043"/>
                  </a:ext>
                </a:extLst>
              </a:tr>
              <a:tr h="370840">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LP001014</a:t>
                      </a:r>
                    </a:p>
                  </a:txBody>
                  <a:tcPr marL="7620" marR="7620" marT="7620" marB="0" anchor="ctr">
                    <a:solidFill>
                      <a:srgbClr val="FFFF94"/>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FFFF94"/>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FFFF94"/>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a:t>
                      </a:r>
                    </a:p>
                  </a:txBody>
                  <a:tcPr marL="7620" marR="7620" marT="7620" marB="0" anchor="ctr">
                    <a:solidFill>
                      <a:srgbClr val="FFFF94"/>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FFFF94"/>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FFFF94"/>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3036</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2504</a:t>
                      </a:r>
                    </a:p>
                  </a:txBody>
                  <a:tcPr marL="7620" marR="7620" marT="7620" marB="0" anchor="ctr">
                    <a:solidFill>
                      <a:srgbClr val="FFFF94"/>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158</a:t>
                      </a:r>
                    </a:p>
                  </a:txBody>
                  <a:tcPr marL="7620" marR="7620" marT="7620" marB="0" anchor="ctr">
                    <a:solidFill>
                      <a:srgbClr val="FFFF94"/>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FFFF94"/>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solidFill>
                      <a:srgbClr val="FFFF94"/>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半城市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FFFF94"/>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N</a:t>
                      </a:r>
                    </a:p>
                  </a:txBody>
                  <a:tcPr marL="7620" marR="7620" marT="7620" marB="0" anchor="ctr">
                    <a:solidFill>
                      <a:srgbClr val="FFFF94"/>
                    </a:solidFill>
                  </a:tcPr>
                </a:tc>
                <a:extLst>
                  <a:ext uri="{0D108BD9-81ED-4DB2-BD59-A6C34878D82A}">
                    <a16:rowId xmlns:a16="http://schemas.microsoft.com/office/drawing/2014/main" val="1951123514"/>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LP001018</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4006</a:t>
                      </a:r>
                    </a:p>
                  </a:txBody>
                  <a:tcPr marL="7620" marR="7620" marT="7620" marB="0" anchor="ctr">
                    <a:solidFill>
                      <a:srgbClr val="DED5FF"/>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1526</a:t>
                      </a: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168</a:t>
                      </a: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2709011183"/>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LP001020</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12841</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10968</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半城市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N</a:t>
                      </a:r>
                    </a:p>
                  </a:txBody>
                  <a:tcPr marL="7620" marR="7620" marT="7620" marB="0" anchor="ctr"/>
                </a:tc>
                <a:extLst>
                  <a:ext uri="{0D108BD9-81ED-4DB2-BD59-A6C34878D82A}">
                    <a16:rowId xmlns:a16="http://schemas.microsoft.com/office/drawing/2014/main" val="3758123467"/>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LP001024</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3200</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700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3526468583"/>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LP001027</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2500</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1840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109</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488880342"/>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LP001028</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3073</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8106</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200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2810653796"/>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LP001029</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1853</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2840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114</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农村</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N</a:t>
                      </a:r>
                    </a:p>
                  </a:txBody>
                  <a:tcPr marL="7620" marR="7620" marT="7620" marB="0" anchor="ctr"/>
                </a:tc>
                <a:extLst>
                  <a:ext uri="{0D108BD9-81ED-4DB2-BD59-A6C34878D82A}">
                    <a16:rowId xmlns:a16="http://schemas.microsoft.com/office/drawing/2014/main" val="3017093755"/>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LP001030</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1299</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1086</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120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3063286250"/>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LP001032</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4950</a:t>
                      </a:r>
                    </a:p>
                  </a:txBody>
                  <a:tcPr marL="7620" marR="7620" marT="7620" marB="0" anchor="ctr">
                    <a:solidFill>
                      <a:srgbClr val="DED5FF"/>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125</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tc>
                <a:extLst>
                  <a:ext uri="{0D108BD9-81ED-4DB2-BD59-A6C34878D82A}">
                    <a16:rowId xmlns:a16="http://schemas.microsoft.com/office/drawing/2014/main" val="1033973430"/>
                  </a:ext>
                </a:extLst>
              </a:tr>
            </a:tbl>
          </a:graphicData>
        </a:graphic>
      </p:graphicFrame>
      <p:cxnSp>
        <p:nvCxnSpPr>
          <p:cNvPr id="11" name="直接连接符 10">
            <a:extLst>
              <a:ext uri="{FF2B5EF4-FFF2-40B4-BE49-F238E27FC236}">
                <a16:creationId xmlns:a16="http://schemas.microsoft.com/office/drawing/2014/main" id="{115773EA-E032-4CBF-8A6D-94CF3A59F5AF}"/>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441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28036" y="116288"/>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数据组织形式</a:t>
            </a:r>
            <a:endParaRPr lang="en-US" sz="3200" b="1" dirty="0">
              <a:solidFill>
                <a:srgbClr val="0A0AE6"/>
              </a:solidFill>
            </a:endParaRPr>
          </a:p>
        </p:txBody>
      </p:sp>
      <p:sp>
        <p:nvSpPr>
          <p:cNvPr id="35" name="矩形 34">
            <a:extLst>
              <a:ext uri="{FF2B5EF4-FFF2-40B4-BE49-F238E27FC236}">
                <a16:creationId xmlns:a16="http://schemas.microsoft.com/office/drawing/2014/main" id="{11AF8AA9-F2BB-4841-B992-6FC00A1C84A4}"/>
              </a:ext>
            </a:extLst>
          </p:cNvPr>
          <p:cNvSpPr/>
          <p:nvPr/>
        </p:nvSpPr>
        <p:spPr>
          <a:xfrm>
            <a:off x="108155" y="6414010"/>
            <a:ext cx="11234067" cy="369332"/>
          </a:xfrm>
          <a:prstGeom prst="rect">
            <a:avLst/>
          </a:prstGeom>
        </p:spPr>
        <p:txBody>
          <a:bodyPr wrap="square">
            <a:spAutoFit/>
          </a:bodyPr>
          <a:lstStyle/>
          <a:p>
            <a:r>
              <a:rPr lang="en-US" altLang="zh-CN" dirty="0">
                <a:ea typeface="微软雅黑" panose="020B0503020204020204" pitchFamily="34" charset="-122"/>
              </a:rPr>
              <a:t>Data is from </a:t>
            </a:r>
            <a:r>
              <a:rPr lang="zh-CN" altLang="en-US" dirty="0">
                <a:ea typeface="微软雅黑" panose="020B0503020204020204" pitchFamily="34" charset="-122"/>
                <a:hlinkClick r:id="rId2"/>
              </a:rPr>
              <a:t>https://www.codespeedy.com/loan-prediction-project-using-machine-learning-in-python/</a:t>
            </a:r>
            <a:r>
              <a:rPr lang="en-US" altLang="zh-CN" dirty="0">
                <a:ea typeface="微软雅黑" panose="020B0503020204020204" pitchFamily="34" charset="-122"/>
              </a:rPr>
              <a:t>. </a:t>
            </a:r>
            <a:endParaRPr lang="zh-CN" altLang="en-US" dirty="0">
              <a:ea typeface="微软雅黑" panose="020B0503020204020204" pitchFamily="34" charset="-122"/>
            </a:endParaRPr>
          </a:p>
        </p:txBody>
      </p:sp>
      <p:sp>
        <p:nvSpPr>
          <p:cNvPr id="11" name="文本框 10">
            <a:extLst>
              <a:ext uri="{FF2B5EF4-FFF2-40B4-BE49-F238E27FC236}">
                <a16:creationId xmlns:a16="http://schemas.microsoft.com/office/drawing/2014/main" id="{5D75F220-FABB-4A26-B867-763DDB9290F7}"/>
              </a:ext>
            </a:extLst>
          </p:cNvPr>
          <p:cNvSpPr txBox="1"/>
          <p:nvPr/>
        </p:nvSpPr>
        <p:spPr>
          <a:xfrm>
            <a:off x="5459390" y="5939822"/>
            <a:ext cx="410690" cy="584775"/>
          </a:xfrm>
          <a:prstGeom prst="rect">
            <a:avLst/>
          </a:prstGeom>
          <a:noFill/>
        </p:spPr>
        <p:txBody>
          <a:bodyPr wrap="none" rtlCol="0">
            <a:spAutoFit/>
          </a:bodyPr>
          <a:lstStyle/>
          <a:p>
            <a:r>
              <a:rPr lang="en-US" sz="3200" b="1" dirty="0"/>
              <a:t>X</a:t>
            </a:r>
          </a:p>
        </p:txBody>
      </p:sp>
      <p:sp>
        <p:nvSpPr>
          <p:cNvPr id="12" name="文本框 11">
            <a:extLst>
              <a:ext uri="{FF2B5EF4-FFF2-40B4-BE49-F238E27FC236}">
                <a16:creationId xmlns:a16="http://schemas.microsoft.com/office/drawing/2014/main" id="{60CBD13E-C0DA-4A64-AA0E-9F101A0DE626}"/>
              </a:ext>
            </a:extLst>
          </p:cNvPr>
          <p:cNvSpPr txBox="1"/>
          <p:nvPr/>
        </p:nvSpPr>
        <p:spPr>
          <a:xfrm>
            <a:off x="10944356" y="5939822"/>
            <a:ext cx="397866" cy="584775"/>
          </a:xfrm>
          <a:prstGeom prst="rect">
            <a:avLst/>
          </a:prstGeom>
          <a:noFill/>
        </p:spPr>
        <p:txBody>
          <a:bodyPr wrap="none" rtlCol="0">
            <a:spAutoFit/>
          </a:bodyPr>
          <a:lstStyle/>
          <a:p>
            <a:r>
              <a:rPr lang="en-US" sz="3200" b="1" dirty="0"/>
              <a:t>Y</a:t>
            </a:r>
          </a:p>
        </p:txBody>
      </p:sp>
      <p:cxnSp>
        <p:nvCxnSpPr>
          <p:cNvPr id="13" name="直接箭头连接符 12">
            <a:extLst>
              <a:ext uri="{FF2B5EF4-FFF2-40B4-BE49-F238E27FC236}">
                <a16:creationId xmlns:a16="http://schemas.microsoft.com/office/drawing/2014/main" id="{E1AB1085-C228-4141-B092-6097621074D2}"/>
              </a:ext>
            </a:extLst>
          </p:cNvPr>
          <p:cNvCxnSpPr>
            <a:cxnSpLocks/>
          </p:cNvCxnSpPr>
          <p:nvPr/>
        </p:nvCxnSpPr>
        <p:spPr>
          <a:xfrm flipV="1">
            <a:off x="11108107" y="5503883"/>
            <a:ext cx="0" cy="3437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0CBF46B-B5A3-4ACA-8774-3D8F6ADB26C4}"/>
              </a:ext>
            </a:extLst>
          </p:cNvPr>
          <p:cNvSpPr txBox="1"/>
          <p:nvPr/>
        </p:nvSpPr>
        <p:spPr>
          <a:xfrm>
            <a:off x="4907059" y="1212575"/>
            <a:ext cx="1107996" cy="369332"/>
          </a:xfrm>
          <a:prstGeom prst="rect">
            <a:avLst/>
          </a:prstGeom>
          <a:noFill/>
        </p:spPr>
        <p:txBody>
          <a:bodyPr wrap="none" rtlCol="0">
            <a:spAutoFit/>
          </a:bodyPr>
          <a:lstStyle/>
          <a:p>
            <a:r>
              <a:rPr lang="zh-CN" altLang="en-US" dirty="0">
                <a:ea typeface="微软雅黑" panose="020B0503020204020204" pitchFamily="34" charset="-122"/>
              </a:rPr>
              <a:t>贷款数据</a:t>
            </a:r>
          </a:p>
        </p:txBody>
      </p:sp>
      <p:sp>
        <p:nvSpPr>
          <p:cNvPr id="15" name="任意多边形: 形状 14">
            <a:extLst>
              <a:ext uri="{FF2B5EF4-FFF2-40B4-BE49-F238E27FC236}">
                <a16:creationId xmlns:a16="http://schemas.microsoft.com/office/drawing/2014/main" id="{B4C8919E-2D29-4DC5-A0E9-6B231F00550D}"/>
              </a:ext>
            </a:extLst>
          </p:cNvPr>
          <p:cNvSpPr/>
          <p:nvPr/>
        </p:nvSpPr>
        <p:spPr>
          <a:xfrm rot="16200000">
            <a:off x="5423383" y="643784"/>
            <a:ext cx="482706" cy="10135021"/>
          </a:xfrm>
          <a:custGeom>
            <a:avLst/>
            <a:gdLst>
              <a:gd name="connsiteX0" fmla="*/ 152394 w 226143"/>
              <a:gd name="connsiteY0" fmla="*/ 0 h 914400"/>
              <a:gd name="connsiteX1" fmla="*/ 226143 w 226143"/>
              <a:gd name="connsiteY1" fmla="*/ 0 h 914400"/>
              <a:gd name="connsiteX2" fmla="*/ 226143 w 226143"/>
              <a:gd name="connsiteY2" fmla="*/ 914400 h 914400"/>
              <a:gd name="connsiteX3" fmla="*/ 152394 w 226143"/>
              <a:gd name="connsiteY3" fmla="*/ 914400 h 914400"/>
              <a:gd name="connsiteX4" fmla="*/ 76197 w 226143"/>
              <a:gd name="connsiteY4" fmla="*/ 838203 h 914400"/>
              <a:gd name="connsiteX5" fmla="*/ 76197 w 226143"/>
              <a:gd name="connsiteY5" fmla="*/ 533397 h 914400"/>
              <a:gd name="connsiteX6" fmla="*/ 0 w 226143"/>
              <a:gd name="connsiteY6" fmla="*/ 457200 h 914400"/>
              <a:gd name="connsiteX7" fmla="*/ 76197 w 226143"/>
              <a:gd name="connsiteY7" fmla="*/ 381003 h 914400"/>
              <a:gd name="connsiteX8" fmla="*/ 76197 w 226143"/>
              <a:gd name="connsiteY8" fmla="*/ 76197 h 914400"/>
              <a:gd name="connsiteX9" fmla="*/ 152394 w 226143"/>
              <a:gd name="connsiteY9" fmla="*/ 0 h 914400"/>
              <a:gd name="connsiteX0" fmla="*/ 226143 w 255871"/>
              <a:gd name="connsiteY0" fmla="*/ 0 h 914400"/>
              <a:gd name="connsiteX1" fmla="*/ 226143 w 255871"/>
              <a:gd name="connsiteY1" fmla="*/ 914400 h 914400"/>
              <a:gd name="connsiteX2" fmla="*/ 152394 w 255871"/>
              <a:gd name="connsiteY2" fmla="*/ 914400 h 914400"/>
              <a:gd name="connsiteX3" fmla="*/ 76197 w 255871"/>
              <a:gd name="connsiteY3" fmla="*/ 838203 h 914400"/>
              <a:gd name="connsiteX4" fmla="*/ 76197 w 255871"/>
              <a:gd name="connsiteY4" fmla="*/ 533397 h 914400"/>
              <a:gd name="connsiteX5" fmla="*/ 0 w 255871"/>
              <a:gd name="connsiteY5" fmla="*/ 457200 h 914400"/>
              <a:gd name="connsiteX6" fmla="*/ 76197 w 255871"/>
              <a:gd name="connsiteY6" fmla="*/ 381003 h 914400"/>
              <a:gd name="connsiteX7" fmla="*/ 76197 w 255871"/>
              <a:gd name="connsiteY7" fmla="*/ 76197 h 914400"/>
              <a:gd name="connsiteX8" fmla="*/ 152394 w 255871"/>
              <a:gd name="connsiteY8" fmla="*/ 0 h 914400"/>
              <a:gd name="connsiteX9" fmla="*/ 255871 w 255871"/>
              <a:gd name="connsiteY9" fmla="*/ 17345 h 914400"/>
              <a:gd name="connsiteX0" fmla="*/ 366793 w 366793"/>
              <a:gd name="connsiteY0" fmla="*/ 39167 h 914400"/>
              <a:gd name="connsiteX1" fmla="*/ 226143 w 366793"/>
              <a:gd name="connsiteY1" fmla="*/ 914400 h 914400"/>
              <a:gd name="connsiteX2" fmla="*/ 152394 w 366793"/>
              <a:gd name="connsiteY2" fmla="*/ 914400 h 914400"/>
              <a:gd name="connsiteX3" fmla="*/ 76197 w 366793"/>
              <a:gd name="connsiteY3" fmla="*/ 838203 h 914400"/>
              <a:gd name="connsiteX4" fmla="*/ 76197 w 366793"/>
              <a:gd name="connsiteY4" fmla="*/ 533397 h 914400"/>
              <a:gd name="connsiteX5" fmla="*/ 0 w 366793"/>
              <a:gd name="connsiteY5" fmla="*/ 457200 h 914400"/>
              <a:gd name="connsiteX6" fmla="*/ 76197 w 366793"/>
              <a:gd name="connsiteY6" fmla="*/ 381003 h 914400"/>
              <a:gd name="connsiteX7" fmla="*/ 76197 w 366793"/>
              <a:gd name="connsiteY7" fmla="*/ 76197 h 914400"/>
              <a:gd name="connsiteX8" fmla="*/ 152394 w 366793"/>
              <a:gd name="connsiteY8" fmla="*/ 0 h 914400"/>
              <a:gd name="connsiteX9" fmla="*/ 255871 w 366793"/>
              <a:gd name="connsiteY9" fmla="*/ 17345 h 914400"/>
              <a:gd name="connsiteX0" fmla="*/ 366793 w 366793"/>
              <a:gd name="connsiteY0" fmla="*/ 39167 h 914400"/>
              <a:gd name="connsiteX1" fmla="*/ 226143 w 366793"/>
              <a:gd name="connsiteY1" fmla="*/ 914400 h 914400"/>
              <a:gd name="connsiteX2" fmla="*/ 152394 w 366793"/>
              <a:gd name="connsiteY2" fmla="*/ 914400 h 914400"/>
              <a:gd name="connsiteX3" fmla="*/ 76197 w 366793"/>
              <a:gd name="connsiteY3" fmla="*/ 838203 h 914400"/>
              <a:gd name="connsiteX4" fmla="*/ 76197 w 366793"/>
              <a:gd name="connsiteY4" fmla="*/ 533397 h 914400"/>
              <a:gd name="connsiteX5" fmla="*/ 0 w 366793"/>
              <a:gd name="connsiteY5" fmla="*/ 457200 h 914400"/>
              <a:gd name="connsiteX6" fmla="*/ 76197 w 366793"/>
              <a:gd name="connsiteY6" fmla="*/ 381003 h 914400"/>
              <a:gd name="connsiteX7" fmla="*/ 76197 w 366793"/>
              <a:gd name="connsiteY7" fmla="*/ 76197 h 914400"/>
              <a:gd name="connsiteX8" fmla="*/ 152394 w 366793"/>
              <a:gd name="connsiteY8" fmla="*/ 0 h 914400"/>
              <a:gd name="connsiteX9" fmla="*/ 255871 w 366793"/>
              <a:gd name="connsiteY9" fmla="*/ 2424 h 914400"/>
              <a:gd name="connsiteX0" fmla="*/ 229299 w 255871"/>
              <a:gd name="connsiteY0" fmla="*/ 914379 h 914400"/>
              <a:gd name="connsiteX1" fmla="*/ 226143 w 255871"/>
              <a:gd name="connsiteY1" fmla="*/ 914400 h 914400"/>
              <a:gd name="connsiteX2" fmla="*/ 152394 w 255871"/>
              <a:gd name="connsiteY2" fmla="*/ 914400 h 914400"/>
              <a:gd name="connsiteX3" fmla="*/ 76197 w 255871"/>
              <a:gd name="connsiteY3" fmla="*/ 838203 h 914400"/>
              <a:gd name="connsiteX4" fmla="*/ 76197 w 255871"/>
              <a:gd name="connsiteY4" fmla="*/ 533397 h 914400"/>
              <a:gd name="connsiteX5" fmla="*/ 0 w 255871"/>
              <a:gd name="connsiteY5" fmla="*/ 457200 h 914400"/>
              <a:gd name="connsiteX6" fmla="*/ 76197 w 255871"/>
              <a:gd name="connsiteY6" fmla="*/ 381003 h 914400"/>
              <a:gd name="connsiteX7" fmla="*/ 76197 w 255871"/>
              <a:gd name="connsiteY7" fmla="*/ 76197 h 914400"/>
              <a:gd name="connsiteX8" fmla="*/ 152394 w 255871"/>
              <a:gd name="connsiteY8" fmla="*/ 0 h 914400"/>
              <a:gd name="connsiteX9" fmla="*/ 255871 w 255871"/>
              <a:gd name="connsiteY9" fmla="*/ 2424 h 914400"/>
              <a:gd name="connsiteX0" fmla="*/ 229299 w 257110"/>
              <a:gd name="connsiteY0" fmla="*/ 915568 h 915589"/>
              <a:gd name="connsiteX1" fmla="*/ 226143 w 257110"/>
              <a:gd name="connsiteY1" fmla="*/ 915589 h 915589"/>
              <a:gd name="connsiteX2" fmla="*/ 152394 w 257110"/>
              <a:gd name="connsiteY2" fmla="*/ 915589 h 915589"/>
              <a:gd name="connsiteX3" fmla="*/ 76197 w 257110"/>
              <a:gd name="connsiteY3" fmla="*/ 839392 h 915589"/>
              <a:gd name="connsiteX4" fmla="*/ 76197 w 257110"/>
              <a:gd name="connsiteY4" fmla="*/ 534586 h 915589"/>
              <a:gd name="connsiteX5" fmla="*/ 0 w 257110"/>
              <a:gd name="connsiteY5" fmla="*/ 458389 h 915589"/>
              <a:gd name="connsiteX6" fmla="*/ 76197 w 257110"/>
              <a:gd name="connsiteY6" fmla="*/ 382192 h 915589"/>
              <a:gd name="connsiteX7" fmla="*/ 76197 w 257110"/>
              <a:gd name="connsiteY7" fmla="*/ 77386 h 915589"/>
              <a:gd name="connsiteX8" fmla="*/ 152394 w 257110"/>
              <a:gd name="connsiteY8" fmla="*/ 1189 h 915589"/>
              <a:gd name="connsiteX9" fmla="*/ 257110 w 257110"/>
              <a:gd name="connsiteY9" fmla="*/ 0 h 915589"/>
              <a:gd name="connsiteX0" fmla="*/ 229299 w 232336"/>
              <a:gd name="connsiteY0" fmla="*/ 914845 h 914866"/>
              <a:gd name="connsiteX1" fmla="*/ 226143 w 232336"/>
              <a:gd name="connsiteY1" fmla="*/ 914866 h 914866"/>
              <a:gd name="connsiteX2" fmla="*/ 152394 w 232336"/>
              <a:gd name="connsiteY2" fmla="*/ 914866 h 914866"/>
              <a:gd name="connsiteX3" fmla="*/ 76197 w 232336"/>
              <a:gd name="connsiteY3" fmla="*/ 838669 h 914866"/>
              <a:gd name="connsiteX4" fmla="*/ 76197 w 232336"/>
              <a:gd name="connsiteY4" fmla="*/ 533863 h 914866"/>
              <a:gd name="connsiteX5" fmla="*/ 0 w 232336"/>
              <a:gd name="connsiteY5" fmla="*/ 457666 h 914866"/>
              <a:gd name="connsiteX6" fmla="*/ 76197 w 232336"/>
              <a:gd name="connsiteY6" fmla="*/ 381469 h 914866"/>
              <a:gd name="connsiteX7" fmla="*/ 76197 w 232336"/>
              <a:gd name="connsiteY7" fmla="*/ 76663 h 914866"/>
              <a:gd name="connsiteX8" fmla="*/ 152394 w 232336"/>
              <a:gd name="connsiteY8" fmla="*/ 466 h 914866"/>
              <a:gd name="connsiteX9" fmla="*/ 232336 w 232336"/>
              <a:gd name="connsiteY9" fmla="*/ 0 h 914866"/>
              <a:gd name="connsiteX0" fmla="*/ 229299 w 229299"/>
              <a:gd name="connsiteY0" fmla="*/ 914845 h 914866"/>
              <a:gd name="connsiteX1" fmla="*/ 226143 w 229299"/>
              <a:gd name="connsiteY1" fmla="*/ 914866 h 914866"/>
              <a:gd name="connsiteX2" fmla="*/ 152394 w 229299"/>
              <a:gd name="connsiteY2" fmla="*/ 914866 h 914866"/>
              <a:gd name="connsiteX3" fmla="*/ 76197 w 229299"/>
              <a:gd name="connsiteY3" fmla="*/ 838669 h 914866"/>
              <a:gd name="connsiteX4" fmla="*/ 76197 w 229299"/>
              <a:gd name="connsiteY4" fmla="*/ 533863 h 914866"/>
              <a:gd name="connsiteX5" fmla="*/ 0 w 229299"/>
              <a:gd name="connsiteY5" fmla="*/ 457666 h 914866"/>
              <a:gd name="connsiteX6" fmla="*/ 76197 w 229299"/>
              <a:gd name="connsiteY6" fmla="*/ 381469 h 914866"/>
              <a:gd name="connsiteX7" fmla="*/ 76197 w 229299"/>
              <a:gd name="connsiteY7" fmla="*/ 76663 h 914866"/>
              <a:gd name="connsiteX8" fmla="*/ 152394 w 229299"/>
              <a:gd name="connsiteY8" fmla="*/ 466 h 914866"/>
              <a:gd name="connsiteX9" fmla="*/ 222427 w 229299"/>
              <a:gd name="connsiteY9" fmla="*/ 0 h 914866"/>
              <a:gd name="connsiteX0" fmla="*/ 229299 w 229859"/>
              <a:gd name="connsiteY0" fmla="*/ 914845 h 914866"/>
              <a:gd name="connsiteX1" fmla="*/ 226143 w 229859"/>
              <a:gd name="connsiteY1" fmla="*/ 914866 h 914866"/>
              <a:gd name="connsiteX2" fmla="*/ 152394 w 229859"/>
              <a:gd name="connsiteY2" fmla="*/ 914866 h 914866"/>
              <a:gd name="connsiteX3" fmla="*/ 76197 w 229859"/>
              <a:gd name="connsiteY3" fmla="*/ 838669 h 914866"/>
              <a:gd name="connsiteX4" fmla="*/ 76197 w 229859"/>
              <a:gd name="connsiteY4" fmla="*/ 533863 h 914866"/>
              <a:gd name="connsiteX5" fmla="*/ 0 w 229859"/>
              <a:gd name="connsiteY5" fmla="*/ 457666 h 914866"/>
              <a:gd name="connsiteX6" fmla="*/ 76197 w 229859"/>
              <a:gd name="connsiteY6" fmla="*/ 381469 h 914866"/>
              <a:gd name="connsiteX7" fmla="*/ 76197 w 229859"/>
              <a:gd name="connsiteY7" fmla="*/ 76663 h 914866"/>
              <a:gd name="connsiteX8" fmla="*/ 152394 w 229859"/>
              <a:gd name="connsiteY8" fmla="*/ 466 h 914866"/>
              <a:gd name="connsiteX9" fmla="*/ 229859 w 229859"/>
              <a:gd name="connsiteY9" fmla="*/ 0 h 91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859" h="914866">
                <a:moveTo>
                  <a:pt x="229299" y="914845"/>
                </a:moveTo>
                <a:lnTo>
                  <a:pt x="226143" y="914866"/>
                </a:lnTo>
                <a:lnTo>
                  <a:pt x="152394" y="914866"/>
                </a:lnTo>
                <a:cubicBezTo>
                  <a:pt x="110312" y="914866"/>
                  <a:pt x="76197" y="880751"/>
                  <a:pt x="76197" y="838669"/>
                </a:cubicBezTo>
                <a:lnTo>
                  <a:pt x="76197" y="533863"/>
                </a:lnTo>
                <a:cubicBezTo>
                  <a:pt x="76197" y="491781"/>
                  <a:pt x="42082" y="457666"/>
                  <a:pt x="0" y="457666"/>
                </a:cubicBezTo>
                <a:cubicBezTo>
                  <a:pt x="42082" y="457666"/>
                  <a:pt x="76197" y="423551"/>
                  <a:pt x="76197" y="381469"/>
                </a:cubicBezTo>
                <a:lnTo>
                  <a:pt x="76197" y="76663"/>
                </a:lnTo>
                <a:cubicBezTo>
                  <a:pt x="76197" y="34581"/>
                  <a:pt x="110312" y="466"/>
                  <a:pt x="152394" y="466"/>
                </a:cubicBezTo>
                <a:lnTo>
                  <a:pt x="229859"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微软雅黑" panose="020B0503020204020204" pitchFamily="34" charset="-122"/>
            </a:endParaRPr>
          </a:p>
        </p:txBody>
      </p:sp>
      <p:graphicFrame>
        <p:nvGraphicFramePr>
          <p:cNvPr id="16" name="表格 15">
            <a:extLst>
              <a:ext uri="{FF2B5EF4-FFF2-40B4-BE49-F238E27FC236}">
                <a16:creationId xmlns:a16="http://schemas.microsoft.com/office/drawing/2014/main" id="{81491935-D4E9-4393-9F7C-4D4CA5D047A7}"/>
              </a:ext>
            </a:extLst>
          </p:cNvPr>
          <p:cNvGraphicFramePr>
            <a:graphicFrameLocks noGrp="1"/>
          </p:cNvGraphicFramePr>
          <p:nvPr>
            <p:extLst>
              <p:ext uri="{D42A27DB-BD31-4B8C-83A1-F6EECF244321}">
                <p14:modId xmlns:p14="http://schemas.microsoft.com/office/powerpoint/2010/main" val="3764464477"/>
              </p:ext>
            </p:extLst>
          </p:nvPr>
        </p:nvGraphicFramePr>
        <p:xfrm>
          <a:off x="628070" y="1802091"/>
          <a:ext cx="10935860" cy="3708400"/>
        </p:xfrm>
        <a:graphic>
          <a:graphicData uri="http://schemas.openxmlformats.org/drawingml/2006/table">
            <a:tbl>
              <a:tblPr firstRow="1" bandRow="1">
                <a:tableStyleId>{5C22544A-7EE6-4342-B048-85BDC9FD1C3A}</a:tableStyleId>
              </a:tblPr>
              <a:tblGrid>
                <a:gridCol w="841220">
                  <a:extLst>
                    <a:ext uri="{9D8B030D-6E8A-4147-A177-3AD203B41FA5}">
                      <a16:colId xmlns:a16="http://schemas.microsoft.com/office/drawing/2014/main" val="1878687592"/>
                    </a:ext>
                  </a:extLst>
                </a:gridCol>
                <a:gridCol w="841220">
                  <a:extLst>
                    <a:ext uri="{9D8B030D-6E8A-4147-A177-3AD203B41FA5}">
                      <a16:colId xmlns:a16="http://schemas.microsoft.com/office/drawing/2014/main" val="3680027493"/>
                    </a:ext>
                  </a:extLst>
                </a:gridCol>
                <a:gridCol w="841220">
                  <a:extLst>
                    <a:ext uri="{9D8B030D-6E8A-4147-A177-3AD203B41FA5}">
                      <a16:colId xmlns:a16="http://schemas.microsoft.com/office/drawing/2014/main" val="3015945803"/>
                    </a:ext>
                  </a:extLst>
                </a:gridCol>
                <a:gridCol w="841220">
                  <a:extLst>
                    <a:ext uri="{9D8B030D-6E8A-4147-A177-3AD203B41FA5}">
                      <a16:colId xmlns:a16="http://schemas.microsoft.com/office/drawing/2014/main" val="475585427"/>
                    </a:ext>
                  </a:extLst>
                </a:gridCol>
                <a:gridCol w="841220">
                  <a:extLst>
                    <a:ext uri="{9D8B030D-6E8A-4147-A177-3AD203B41FA5}">
                      <a16:colId xmlns:a16="http://schemas.microsoft.com/office/drawing/2014/main" val="1907259319"/>
                    </a:ext>
                  </a:extLst>
                </a:gridCol>
                <a:gridCol w="841220">
                  <a:extLst>
                    <a:ext uri="{9D8B030D-6E8A-4147-A177-3AD203B41FA5}">
                      <a16:colId xmlns:a16="http://schemas.microsoft.com/office/drawing/2014/main" val="3049156651"/>
                    </a:ext>
                  </a:extLst>
                </a:gridCol>
                <a:gridCol w="841220">
                  <a:extLst>
                    <a:ext uri="{9D8B030D-6E8A-4147-A177-3AD203B41FA5}">
                      <a16:colId xmlns:a16="http://schemas.microsoft.com/office/drawing/2014/main" val="1259910011"/>
                    </a:ext>
                  </a:extLst>
                </a:gridCol>
                <a:gridCol w="841220">
                  <a:extLst>
                    <a:ext uri="{9D8B030D-6E8A-4147-A177-3AD203B41FA5}">
                      <a16:colId xmlns:a16="http://schemas.microsoft.com/office/drawing/2014/main" val="4145219691"/>
                    </a:ext>
                  </a:extLst>
                </a:gridCol>
                <a:gridCol w="841220">
                  <a:extLst>
                    <a:ext uri="{9D8B030D-6E8A-4147-A177-3AD203B41FA5}">
                      <a16:colId xmlns:a16="http://schemas.microsoft.com/office/drawing/2014/main" val="2718289505"/>
                    </a:ext>
                  </a:extLst>
                </a:gridCol>
                <a:gridCol w="841220">
                  <a:extLst>
                    <a:ext uri="{9D8B030D-6E8A-4147-A177-3AD203B41FA5}">
                      <a16:colId xmlns:a16="http://schemas.microsoft.com/office/drawing/2014/main" val="2253500112"/>
                    </a:ext>
                  </a:extLst>
                </a:gridCol>
                <a:gridCol w="841220">
                  <a:extLst>
                    <a:ext uri="{9D8B030D-6E8A-4147-A177-3AD203B41FA5}">
                      <a16:colId xmlns:a16="http://schemas.microsoft.com/office/drawing/2014/main" val="4071554417"/>
                    </a:ext>
                  </a:extLst>
                </a:gridCol>
                <a:gridCol w="841220">
                  <a:extLst>
                    <a:ext uri="{9D8B030D-6E8A-4147-A177-3AD203B41FA5}">
                      <a16:colId xmlns:a16="http://schemas.microsoft.com/office/drawing/2014/main" val="1494749286"/>
                    </a:ext>
                  </a:extLst>
                </a:gridCol>
                <a:gridCol w="841220">
                  <a:extLst>
                    <a:ext uri="{9D8B030D-6E8A-4147-A177-3AD203B41FA5}">
                      <a16:colId xmlns:a16="http://schemas.microsoft.com/office/drawing/2014/main" val="1114280316"/>
                    </a:ext>
                  </a:extLst>
                </a:gridCol>
              </a:tblGrid>
              <a:tr h="370840">
                <a:tc>
                  <a:txBody>
                    <a:bodyPr/>
                    <a:lstStyle/>
                    <a:p>
                      <a:pPr algn="ctr" fontAlgn="ctr"/>
                      <a:r>
                        <a:rPr lang="en-US" sz="1500" b="1" i="0" u="none" strike="noStrike" dirty="0">
                          <a:solidFill>
                            <a:schemeClr val="tx1"/>
                          </a:solidFill>
                          <a:effectLst/>
                          <a:latin typeface="等线" panose="02010600030101010101" pitchFamily="2" charset="-122"/>
                          <a:ea typeface="等线" panose="02010600030101010101" pitchFamily="2" charset="-122"/>
                        </a:rPr>
                        <a:t>ID</a:t>
                      </a: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性别</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婚否</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赡养人</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教育程度</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自雇</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年收入</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配偶收入</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贷款数额</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贷款时长</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信用记录</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住房区域</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500" b="1" i="0" u="none" strike="noStrike" dirty="0">
                          <a:solidFill>
                            <a:schemeClr val="tx1"/>
                          </a:solidFill>
                          <a:effectLst/>
                          <a:latin typeface="等线" panose="02010600030101010101" pitchFamily="2" charset="-122"/>
                          <a:ea typeface="等线" panose="02010600030101010101" pitchFamily="2" charset="-122"/>
                        </a:rPr>
                        <a:t>贷款状态</a:t>
                      </a:r>
                      <a:endParaRPr lang="en-US" sz="15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12758043"/>
                  </a:ext>
                </a:extLst>
              </a:tr>
              <a:tr h="370840">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LP001014</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3036</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2504</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158</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半城市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N</a:t>
                      </a:r>
                    </a:p>
                  </a:txBody>
                  <a:tcPr marL="7620" marR="7620" marT="7620" marB="0" anchor="ctr">
                    <a:solidFill>
                      <a:srgbClr val="F3C0C0"/>
                    </a:solidFill>
                  </a:tcPr>
                </a:tc>
                <a:extLst>
                  <a:ext uri="{0D108BD9-81ED-4DB2-BD59-A6C34878D82A}">
                    <a16:rowId xmlns:a16="http://schemas.microsoft.com/office/drawing/2014/main" val="1951123514"/>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LP001018</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4006</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1526</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168</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solidFill>
                      <a:srgbClr val="F3C0C0"/>
                    </a:solidFill>
                  </a:tcPr>
                </a:tc>
                <a:extLst>
                  <a:ext uri="{0D108BD9-81ED-4DB2-BD59-A6C34878D82A}">
                    <a16:rowId xmlns:a16="http://schemas.microsoft.com/office/drawing/2014/main" val="2709011183"/>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LP001020</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12841</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10968</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半城市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N</a:t>
                      </a:r>
                    </a:p>
                  </a:txBody>
                  <a:tcPr marL="7620" marR="7620" marT="7620" marB="0" anchor="ctr">
                    <a:solidFill>
                      <a:srgbClr val="F3C0C0"/>
                    </a:solidFill>
                  </a:tcPr>
                </a:tc>
                <a:extLst>
                  <a:ext uri="{0D108BD9-81ED-4DB2-BD59-A6C34878D82A}">
                    <a16:rowId xmlns:a16="http://schemas.microsoft.com/office/drawing/2014/main" val="3758123467"/>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LP001024</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3200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700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solidFill>
                      <a:srgbClr val="F3C0C0"/>
                    </a:solidFill>
                  </a:tcPr>
                </a:tc>
                <a:extLst>
                  <a:ext uri="{0D108BD9-81ED-4DB2-BD59-A6C34878D82A}">
                    <a16:rowId xmlns:a16="http://schemas.microsoft.com/office/drawing/2014/main" val="3526468583"/>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LP001027</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2500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1840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109</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solidFill>
                      <a:srgbClr val="F3C0C0"/>
                    </a:solidFill>
                  </a:tcPr>
                </a:tc>
                <a:extLst>
                  <a:ext uri="{0D108BD9-81ED-4DB2-BD59-A6C34878D82A}">
                    <a16:rowId xmlns:a16="http://schemas.microsoft.com/office/drawing/2014/main" val="488880342"/>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LP001028</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3073</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8106</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200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solidFill>
                      <a:srgbClr val="F3C0C0"/>
                    </a:solidFill>
                  </a:tcPr>
                </a:tc>
                <a:extLst>
                  <a:ext uri="{0D108BD9-81ED-4DB2-BD59-A6C34878D82A}">
                    <a16:rowId xmlns:a16="http://schemas.microsoft.com/office/drawing/2014/main" val="2810653796"/>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LP001029</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1853</a:t>
                      </a: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2840</a:t>
                      </a: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114</a:t>
                      </a: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农村</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N</a:t>
                      </a:r>
                    </a:p>
                  </a:txBody>
                  <a:tcPr marL="7620" marR="7620" marT="7620" marB="0" anchor="ctr">
                    <a:solidFill>
                      <a:srgbClr val="F3C0C0"/>
                    </a:solidFill>
                  </a:tcPr>
                </a:tc>
                <a:extLst>
                  <a:ext uri="{0D108BD9-81ED-4DB2-BD59-A6C34878D82A}">
                    <a16:rowId xmlns:a16="http://schemas.microsoft.com/office/drawing/2014/main" val="3017093755"/>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LP001030</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是</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1299</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1086</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120</a:t>
                      </a:r>
                    </a:p>
                  </a:txBody>
                  <a:tcPr marL="7620" marR="7620" marT="7620" marB="0" anchor="ctr">
                    <a:solidFill>
                      <a:srgbClr val="A8EFC6"/>
                    </a:solidFill>
                  </a:tcPr>
                </a:tc>
                <a:tc>
                  <a:txBody>
                    <a:bodyPr/>
                    <a:lstStyle/>
                    <a:p>
                      <a:pPr algn="ctr" fontAlgn="ctr"/>
                      <a:r>
                        <a:rPr lang="en-US" altLang="zh-CN" sz="1500" b="0" i="0" u="none" strike="noStrike" dirty="0">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solidFill>
                      <a:srgbClr val="F3C0C0"/>
                    </a:solidFill>
                  </a:tcPr>
                </a:tc>
                <a:extLst>
                  <a:ext uri="{0D108BD9-81ED-4DB2-BD59-A6C34878D82A}">
                    <a16:rowId xmlns:a16="http://schemas.microsoft.com/office/drawing/2014/main" val="3063286250"/>
                  </a:ext>
                </a:extLst>
              </a:tr>
              <a:tr h="370840">
                <a:tc>
                  <a:txBody>
                    <a:bodyPr/>
                    <a:lstStyle/>
                    <a:p>
                      <a:pPr algn="ctr" fontAlgn="ctr"/>
                      <a:r>
                        <a:rPr lang="en-US" sz="1500" b="0" i="0" u="none" strike="noStrike">
                          <a:solidFill>
                            <a:srgbClr val="000000"/>
                          </a:solidFill>
                          <a:effectLst/>
                          <a:latin typeface="等线" panose="02010600030101010101" pitchFamily="2" charset="-122"/>
                          <a:ea typeface="等线" panose="02010600030101010101" pitchFamily="2" charset="-122"/>
                        </a:rPr>
                        <a:t>LP001032</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男</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硕士</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否</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4950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125</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360</a:t>
                      </a:r>
                    </a:p>
                  </a:txBody>
                  <a:tcPr marL="7620" marR="7620" marT="7620" marB="0" anchor="ctr">
                    <a:solidFill>
                      <a:srgbClr val="A8EFC6"/>
                    </a:solidFill>
                  </a:tcPr>
                </a:tc>
                <a:tc>
                  <a:txBody>
                    <a:bodyPr/>
                    <a:lstStyle/>
                    <a:p>
                      <a:pPr algn="ctr" fontAlgn="ctr"/>
                      <a:r>
                        <a:rPr lang="en-US" altLang="zh-CN" sz="15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solidFill>
                      <a:srgbClr val="A8EFC6"/>
                    </a:solidFill>
                  </a:tcPr>
                </a:tc>
                <a:tc>
                  <a:txBody>
                    <a:bodyPr/>
                    <a:lstStyle/>
                    <a:p>
                      <a:pPr algn="ctr" fontAlgn="ctr"/>
                      <a:r>
                        <a:rPr lang="zh-CN" altLang="en-US" sz="1500" b="0" i="0" u="none" strike="noStrike" dirty="0">
                          <a:solidFill>
                            <a:srgbClr val="000000"/>
                          </a:solidFill>
                          <a:effectLst/>
                          <a:latin typeface="等线" panose="02010600030101010101" pitchFamily="2" charset="-122"/>
                          <a:ea typeface="等线" panose="02010600030101010101" pitchFamily="2" charset="-122"/>
                        </a:rPr>
                        <a:t>城市</a:t>
                      </a:r>
                      <a:endParaRPr lang="en-US" sz="15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A8EFC6"/>
                    </a:solidFill>
                  </a:tcPr>
                </a:tc>
                <a:tc>
                  <a:txBody>
                    <a:bodyPr/>
                    <a:lstStyle/>
                    <a:p>
                      <a:pPr algn="ctr" fontAlgn="ctr"/>
                      <a:r>
                        <a:rPr lang="en-US" sz="1500" b="0" i="0" u="none" strike="noStrike" dirty="0">
                          <a:solidFill>
                            <a:srgbClr val="000000"/>
                          </a:solidFill>
                          <a:effectLst/>
                          <a:latin typeface="等线" panose="02010600030101010101" pitchFamily="2" charset="-122"/>
                          <a:ea typeface="等线" panose="02010600030101010101" pitchFamily="2" charset="-122"/>
                        </a:rPr>
                        <a:t>Y</a:t>
                      </a:r>
                    </a:p>
                  </a:txBody>
                  <a:tcPr marL="7620" marR="7620" marT="7620" marB="0" anchor="ctr">
                    <a:solidFill>
                      <a:srgbClr val="F3C0C0"/>
                    </a:solidFill>
                  </a:tcPr>
                </a:tc>
                <a:extLst>
                  <a:ext uri="{0D108BD9-81ED-4DB2-BD59-A6C34878D82A}">
                    <a16:rowId xmlns:a16="http://schemas.microsoft.com/office/drawing/2014/main" val="1033973430"/>
                  </a:ext>
                </a:extLst>
              </a:tr>
            </a:tbl>
          </a:graphicData>
        </a:graphic>
      </p:graphicFrame>
      <p:cxnSp>
        <p:nvCxnSpPr>
          <p:cNvPr id="19" name="直接连接符 18">
            <a:extLst>
              <a:ext uri="{FF2B5EF4-FFF2-40B4-BE49-F238E27FC236}">
                <a16:creationId xmlns:a16="http://schemas.microsoft.com/office/drawing/2014/main" id="{397B6A59-3FA4-4BCD-9ED5-FD4E53FAD46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919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28036" y="116288"/>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数据组织形式</a:t>
            </a:r>
            <a:r>
              <a:rPr lang="en-US" sz="3200" b="1" dirty="0">
                <a:solidFill>
                  <a:srgbClr val="0A0AE6"/>
                </a:solidFill>
              </a:rPr>
              <a:t> </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490630D-34CF-4E7E-BCA3-EF8838EF343D}"/>
                  </a:ext>
                </a:extLst>
              </p:cNvPr>
              <p:cNvSpPr txBox="1"/>
              <p:nvPr/>
            </p:nvSpPr>
            <p:spPr>
              <a:xfrm>
                <a:off x="7802862" y="1841578"/>
                <a:ext cx="1593962"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 </m:t>
                      </m:r>
                      <m:r>
                        <a:rPr lang="en-US" altLang="zh-CN" sz="2800" b="1" i="1" smtClean="0">
                          <a:latin typeface="Cambria Math" panose="02040503050406030204" pitchFamily="18" charset="0"/>
                        </a:rPr>
                        <m:t>𝒚</m:t>
                      </m:r>
                      <m:r>
                        <a:rPr lang="en-US" altLang="zh-CN" sz="2800" i="1">
                          <a:latin typeface="Cambria Math" panose="02040503050406030204" pitchFamily="18" charset="0"/>
                        </a:rPr>
                        <m:t>=</m:t>
                      </m:r>
                      <m:r>
                        <a:rPr lang="en-US" altLang="zh-CN" sz="2800" b="0" i="1" smtClean="0">
                          <a:latin typeface="Cambria Math" panose="02040503050406030204" pitchFamily="18" charset="0"/>
                        </a:rPr>
                        <m:t> </m:t>
                      </m:r>
                      <m:d>
                        <m:dPr>
                          <m:begChr m:val="["/>
                          <m:endChr m:val="]"/>
                          <m:ctrlPr>
                            <a:rPr lang="en-US" altLang="zh-CN" sz="2800" i="1" smtClean="0">
                              <a:latin typeface="Cambria Math" panose="02040503050406030204" pitchFamily="18" charset="0"/>
                            </a:rPr>
                          </m:ctrlPr>
                        </m:dPr>
                        <m:e>
                          <m:m>
                            <m:mPr>
                              <m:mcs>
                                <m:mc>
                                  <m:mcPr>
                                    <m:count m:val="1"/>
                                    <m:mcJc m:val="center"/>
                                  </m:mcPr>
                                </m:mc>
                              </m:mcs>
                              <m:ctrlPr>
                                <a:rPr lang="en-US" altLang="zh-CN" sz="2800" i="1" smtClean="0">
                                  <a:latin typeface="Cambria Math" panose="02040503050406030204" pitchFamily="18" charset="0"/>
                                </a:rPr>
                              </m:ctrlPr>
                            </m:mPr>
                            <m:mr>
                              <m:e>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y</m:t>
                                    </m:r>
                                  </m:e>
                                  <m:sub>
                                    <m:r>
                                      <a:rPr lang="en-US" altLang="zh-CN" sz="2800" b="0" i="1" smtClean="0">
                                        <a:latin typeface="Cambria Math" panose="02040503050406030204" pitchFamily="18" charset="0"/>
                                      </a:rPr>
                                      <m:t>1</m:t>
                                    </m:r>
                                  </m:sub>
                                </m:sSub>
                              </m:e>
                            </m:mr>
                            <m:mr>
                              <m:e>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y</m:t>
                                    </m:r>
                                  </m:e>
                                  <m:sub>
                                    <m:r>
                                      <a:rPr lang="en-US" altLang="zh-CN" sz="2800" b="0" i="1" smtClean="0">
                                        <a:latin typeface="Cambria Math" panose="02040503050406030204" pitchFamily="18" charset="0"/>
                                      </a:rPr>
                                      <m:t>2</m:t>
                                    </m:r>
                                  </m:sub>
                                </m:sSub>
                              </m:e>
                            </m:mr>
                            <m:mr>
                              <m:e>
                                <m:r>
                                  <a:rPr lang="en-US" altLang="zh-CN" sz="2800" i="1" smtClean="0">
                                    <a:latin typeface="Cambria Math" panose="02040503050406030204" pitchFamily="18" charset="0"/>
                                    <a:ea typeface="Cambria Math" panose="02040503050406030204" pitchFamily="18" charset="0"/>
                                  </a:rPr>
                                  <m:t>⋮</m:t>
                                </m:r>
                              </m:e>
                            </m:mr>
                            <m:mr>
                              <m:e>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y</m:t>
                                    </m:r>
                                  </m:e>
                                  <m:sub>
                                    <m:r>
                                      <a:rPr lang="en-US" altLang="zh-CN" sz="2800" b="0" i="1" smtClean="0">
                                        <a:latin typeface="Cambria Math" panose="02040503050406030204" pitchFamily="18" charset="0"/>
                                      </a:rPr>
                                      <m:t>𝑛</m:t>
                                    </m:r>
                                  </m:sub>
                                </m:sSub>
                              </m:e>
                            </m:mr>
                          </m:m>
                        </m:e>
                      </m:d>
                    </m:oMath>
                  </m:oMathPara>
                </a14:m>
                <a:endParaRPr lang="zh-CN" altLang="en-US" sz="2800" dirty="0">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7490630D-34CF-4E7E-BCA3-EF8838EF343D}"/>
                  </a:ext>
                </a:extLst>
              </p:cNvPr>
              <p:cNvSpPr txBox="1">
                <a:spLocks noRot="1" noChangeAspect="1" noMove="1" noResize="1" noEditPoints="1" noAdjustHandles="1" noChangeArrowheads="1" noChangeShapeType="1" noTextEdit="1"/>
              </p:cNvSpPr>
              <p:nvPr/>
            </p:nvSpPr>
            <p:spPr>
              <a:xfrm>
                <a:off x="7802862" y="1841578"/>
                <a:ext cx="1593962" cy="158742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F12409E-8533-41E3-BF02-1CF963E978D0}"/>
                  </a:ext>
                </a:extLst>
              </p:cNvPr>
              <p:cNvSpPr txBox="1"/>
              <p:nvPr/>
            </p:nvSpPr>
            <p:spPr>
              <a:xfrm>
                <a:off x="797641" y="1815254"/>
                <a:ext cx="5298359" cy="17747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𝑿</m:t>
                      </m:r>
                      <m:r>
                        <a:rPr lang="en-US" altLang="zh-CN" sz="2800" i="1" smtClean="0">
                          <a:latin typeface="Cambria Math" panose="02040503050406030204" pitchFamily="18" charset="0"/>
                        </a:rPr>
                        <m:t>=</m:t>
                      </m:r>
                      <m:d>
                        <m:dPr>
                          <m:begChr m:val="["/>
                          <m:endChr m:val="]"/>
                          <m:ctrlPr>
                            <a:rPr lang="en-US" altLang="zh-CN" sz="2800" i="1">
                              <a:latin typeface="Cambria Math" panose="02040503050406030204" pitchFamily="18" charset="0"/>
                            </a:rPr>
                          </m:ctrlPr>
                        </m:dPr>
                        <m:e>
                          <m:m>
                            <m:mPr>
                              <m:mcs>
                                <m:mc>
                                  <m:mcPr>
                                    <m:count m:val="4"/>
                                    <m:mcJc m:val="center"/>
                                  </m:mcPr>
                                </m:mc>
                              </m:mcs>
                              <m:ctrlPr>
                                <a:rPr lang="en-US" altLang="zh-CN" sz="2800" i="1">
                                  <a:latin typeface="Cambria Math" panose="02040503050406030204" pitchFamily="18" charset="0"/>
                                </a:rPr>
                              </m:ctrlPr>
                            </m:mP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11</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12</m:t>
                                    </m:r>
                                  </m:sub>
                                </m:sSub>
                              </m:e>
                              <m:e>
                                <m:r>
                                  <a:rPr lang="en-US" altLang="zh-CN" sz="2800" i="1">
                                    <a:latin typeface="Cambria Math" panose="02040503050406030204" pitchFamily="18" charset="0"/>
                                    <a:ea typeface="Cambria Math" panose="02040503050406030204" pitchFamily="18" charset="0"/>
                                  </a:rPr>
                                  <m:t>⋯</m:t>
                                </m:r>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r>
                                      <a:rPr lang="en-US" altLang="zh-CN" sz="2800" i="1">
                                        <a:latin typeface="Cambria Math" panose="02040503050406030204" pitchFamily="18" charset="0"/>
                                      </a:rPr>
                                      <m:t>𝑚</m:t>
                                    </m:r>
                                  </m:sub>
                                </m:sSub>
                              </m:e>
                            </m:m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21</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22</m:t>
                                    </m:r>
                                  </m:sub>
                                </m:sSub>
                              </m:e>
                              <m:e>
                                <m:r>
                                  <a:rPr lang="en-US" altLang="zh-CN" sz="2800" i="1">
                                    <a:latin typeface="Cambria Math" panose="02040503050406030204" pitchFamily="18" charset="0"/>
                                    <a:ea typeface="Cambria Math" panose="02040503050406030204" pitchFamily="18" charset="0"/>
                                  </a:rPr>
                                  <m:t>⋯</m:t>
                                </m:r>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r>
                                      <a:rPr lang="en-US" altLang="zh-CN" sz="2800" i="1">
                                        <a:latin typeface="Cambria Math" panose="02040503050406030204" pitchFamily="18" charset="0"/>
                                      </a:rPr>
                                      <m:t>𝑚</m:t>
                                    </m:r>
                                  </m:sub>
                                </m:sSub>
                              </m:e>
                            </m:mr>
                            <m:mr>
                              <m:e>
                                <m:r>
                                  <a:rPr lang="en-US" altLang="zh-CN" sz="2800" i="1">
                                    <a:latin typeface="Cambria Math" panose="02040503050406030204" pitchFamily="18" charset="0"/>
                                    <a:ea typeface="Cambria Math" panose="02040503050406030204" pitchFamily="18" charset="0"/>
                                  </a:rPr>
                                  <m:t>⋯</m:t>
                                </m:r>
                              </m:e>
                              <m:e>
                                <m:r>
                                  <a:rPr lang="en-US" altLang="zh-CN" sz="2800" i="1">
                                    <a:latin typeface="Cambria Math" panose="02040503050406030204" pitchFamily="18" charset="0"/>
                                    <a:ea typeface="Cambria Math" panose="02040503050406030204" pitchFamily="18" charset="0"/>
                                  </a:rPr>
                                  <m:t>⋯</m:t>
                                </m:r>
                              </m:e>
                              <m:e>
                                <m:r>
                                  <a:rPr lang="en-US" altLang="zh-CN" sz="2800" i="1">
                                    <a:latin typeface="Cambria Math" panose="02040503050406030204" pitchFamily="18" charset="0"/>
                                    <a:ea typeface="Cambria Math" panose="02040503050406030204" pitchFamily="18" charset="0"/>
                                  </a:rPr>
                                  <m:t>⋯</m:t>
                                </m:r>
                              </m:e>
                              <m:e>
                                <m:r>
                                  <a:rPr lang="en-US" altLang="zh-CN" sz="2800" i="1">
                                    <a:latin typeface="Cambria Math" panose="02040503050406030204" pitchFamily="18" charset="0"/>
                                    <a:ea typeface="Cambria Math" panose="02040503050406030204" pitchFamily="18" charset="0"/>
                                  </a:rPr>
                                  <m:t>⋯</m:t>
                                </m:r>
                              </m:e>
                            </m:m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r>
                                      <a:rPr lang="en-US" altLang="zh-CN" sz="2800" i="1">
                                        <a:latin typeface="Cambria Math" panose="02040503050406030204" pitchFamily="18" charset="0"/>
                                      </a:rPr>
                                      <m:t>1</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r>
                                      <a:rPr lang="en-US" altLang="zh-CN" sz="2800" i="1">
                                        <a:latin typeface="Cambria Math" panose="02040503050406030204" pitchFamily="18" charset="0"/>
                                      </a:rPr>
                                      <m:t>2</m:t>
                                    </m:r>
                                  </m:sub>
                                </m:sSub>
                              </m:e>
                              <m:e>
                                <m:r>
                                  <a:rPr lang="en-US" altLang="zh-CN" sz="2800" i="1">
                                    <a:latin typeface="Cambria Math" panose="02040503050406030204" pitchFamily="18" charset="0"/>
                                    <a:ea typeface="Cambria Math" panose="02040503050406030204" pitchFamily="18" charset="0"/>
                                  </a:rPr>
                                  <m:t>⋯</m:t>
                                </m:r>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𝑛𝑚</m:t>
                                    </m:r>
                                  </m:sub>
                                </m:sSub>
                              </m:e>
                            </m:mr>
                          </m:m>
                        </m:e>
                      </m:d>
                      <m:r>
                        <a:rPr lang="en-US" altLang="zh-CN" sz="2800" b="0" i="1" smtClean="0">
                          <a:latin typeface="Cambria Math" panose="02040503050406030204" pitchFamily="18" charset="0"/>
                        </a:rPr>
                        <m:t>=</m:t>
                      </m:r>
                      <m:d>
                        <m:dPr>
                          <m:begChr m:val="["/>
                          <m:endChr m:val="]"/>
                          <m:ctrlPr>
                            <a:rPr lang="en-US" altLang="zh-CN" sz="2800" i="1">
                              <a:latin typeface="Cambria Math" panose="02040503050406030204" pitchFamily="18" charset="0"/>
                            </a:rPr>
                          </m:ctrlPr>
                        </m:dPr>
                        <m:e>
                          <m:m>
                            <m:mPr>
                              <m:mcs>
                                <m:mc>
                                  <m:mcPr>
                                    <m:count m:val="1"/>
                                    <m:mcJc m:val="center"/>
                                  </m:mcPr>
                                </m:mc>
                              </m:mcs>
                              <m:ctrlPr>
                                <a:rPr lang="en-US" altLang="zh-CN" sz="2800" i="1">
                                  <a:latin typeface="Cambria Math" panose="02040503050406030204" pitchFamily="18" charset="0"/>
                                </a:rPr>
                              </m:ctrlPr>
                            </m:mPr>
                            <m:mr>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1</m:t>
                                    </m:r>
                                  </m:sub>
                                  <m:sup>
                                    <m:r>
                                      <a:rPr lang="en-US" altLang="zh-CN" sz="2800" i="1">
                                        <a:latin typeface="Cambria Math" panose="02040503050406030204" pitchFamily="18" charset="0"/>
                                      </a:rPr>
                                      <m:t>𝑇</m:t>
                                    </m:r>
                                  </m:sup>
                                </m:sSubSup>
                              </m:e>
                            </m:mr>
                            <m:mr>
                              <m:e>
                                <m:sSubSup>
                                  <m:sSubSupPr>
                                    <m:ctrlPr>
                                      <a:rPr lang="en-US" altLang="zh-CN" sz="2800" i="1" smtClean="0">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2</m:t>
                                    </m:r>
                                  </m:sub>
                                  <m:sup>
                                    <m:r>
                                      <a:rPr lang="en-US" altLang="zh-CN" sz="2800" i="1">
                                        <a:latin typeface="Cambria Math" panose="02040503050406030204" pitchFamily="18" charset="0"/>
                                      </a:rPr>
                                      <m:t>𝑇</m:t>
                                    </m:r>
                                  </m:sup>
                                </m:sSubSup>
                              </m:e>
                            </m:mr>
                            <m:mr>
                              <m:e>
                                <m:r>
                                  <a:rPr lang="en-US" altLang="zh-CN" sz="2800" i="1" smtClean="0">
                                    <a:latin typeface="Cambria Math" panose="02040503050406030204" pitchFamily="18" charset="0"/>
                                  </a:rPr>
                                  <m:t>⋮</m:t>
                                </m:r>
                              </m:e>
                            </m:mr>
                            <m:mr>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𝑛</m:t>
                                    </m:r>
                                  </m:sub>
                                  <m:sup>
                                    <m:r>
                                      <a:rPr lang="en-US" altLang="zh-CN" sz="2800" i="1">
                                        <a:latin typeface="Cambria Math" panose="02040503050406030204" pitchFamily="18" charset="0"/>
                                      </a:rPr>
                                      <m:t>𝑇</m:t>
                                    </m:r>
                                  </m:sup>
                                </m:sSubSup>
                              </m:e>
                            </m:mr>
                          </m:m>
                        </m:e>
                      </m:d>
                    </m:oMath>
                  </m:oMathPara>
                </a14:m>
                <a:endParaRPr lang="zh-CN" altLang="en-US" sz="2800" i="1" dirty="0">
                  <a:latin typeface="Cambria Math" panose="02040503050406030204" pitchFamily="18" charset="0"/>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2F12409E-8533-41E3-BF02-1CF963E978D0}"/>
                  </a:ext>
                </a:extLst>
              </p:cNvPr>
              <p:cNvSpPr txBox="1">
                <a:spLocks noRot="1" noChangeAspect="1" noMove="1" noResize="1" noEditPoints="1" noAdjustHandles="1" noChangeArrowheads="1" noChangeShapeType="1" noTextEdit="1"/>
              </p:cNvSpPr>
              <p:nvPr/>
            </p:nvSpPr>
            <p:spPr>
              <a:xfrm>
                <a:off x="797641" y="1815254"/>
                <a:ext cx="5298359" cy="177478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CC6B42C-97D7-46F9-8219-1B38F667EC0E}"/>
                  </a:ext>
                </a:extLst>
              </p:cNvPr>
              <p:cNvSpPr txBox="1"/>
              <p:nvPr/>
            </p:nvSpPr>
            <p:spPr>
              <a:xfrm>
                <a:off x="5476646" y="4369533"/>
                <a:ext cx="1716817"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d>
                        <m:dPr>
                          <m:begChr m:val="["/>
                          <m:endChr m:val="]"/>
                          <m:ctrlPr>
                            <a:rPr lang="en-US" altLang="zh-CN" sz="2800" i="1" smtClean="0">
                              <a:latin typeface="Cambria Math" panose="02040503050406030204" pitchFamily="18" charset="0"/>
                            </a:rPr>
                          </m:ctrlPr>
                        </m:dPr>
                        <m:e>
                          <m:m>
                            <m:mPr>
                              <m:mcs>
                                <m:mc>
                                  <m:mcPr>
                                    <m:count m:val="1"/>
                                    <m:mcJc m:val="center"/>
                                  </m:mcPr>
                                </m:mc>
                              </m:mcs>
                              <m:ctrlPr>
                                <a:rPr lang="en-US" altLang="zh-CN" sz="2800" i="1">
                                  <a:latin typeface="Cambria Math" panose="02040503050406030204" pitchFamily="18" charset="0"/>
                                </a:rPr>
                              </m:ctrlPr>
                            </m:mPr>
                            <m:m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m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2</m:t>
                                    </m:r>
                                  </m:sub>
                                </m:sSub>
                              </m:e>
                            </m:mr>
                            <m:mr>
                              <m:e>
                                <m:r>
                                  <a:rPr lang="en-US" altLang="zh-CN" sz="2800" i="1">
                                    <a:latin typeface="Cambria Math" panose="02040503050406030204" pitchFamily="18" charset="0"/>
                                  </a:rPr>
                                  <m:t>⋮</m:t>
                                </m:r>
                              </m:e>
                            </m:m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𝑚</m:t>
                                    </m:r>
                                  </m:sub>
                                </m:sSub>
                              </m:e>
                            </m:mr>
                          </m:m>
                        </m:e>
                      </m:d>
                    </m:oMath>
                  </m:oMathPara>
                </a14:m>
                <a:endParaRPr lang="zh-CN" altLang="en-US" sz="2800" dirty="0">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0CC6B42C-97D7-46F9-8219-1B38F667EC0E}"/>
                  </a:ext>
                </a:extLst>
              </p:cNvPr>
              <p:cNvSpPr txBox="1">
                <a:spLocks noRot="1" noChangeAspect="1" noMove="1" noResize="1" noEditPoints="1" noAdjustHandles="1" noChangeArrowheads="1" noChangeShapeType="1" noTextEdit="1"/>
              </p:cNvSpPr>
              <p:nvPr/>
            </p:nvSpPr>
            <p:spPr>
              <a:xfrm>
                <a:off x="5476646" y="4369533"/>
                <a:ext cx="1716817" cy="1587422"/>
              </a:xfrm>
              <a:prstGeom prst="rect">
                <a:avLst/>
              </a:prstGeom>
              <a:blipFill>
                <a:blip r:embed="rId4"/>
                <a:stretch>
                  <a:fillRect/>
                </a:stretch>
              </a:blipFill>
            </p:spPr>
            <p:txBody>
              <a:bodyPr/>
              <a:lstStyle/>
              <a:p>
                <a:r>
                  <a:rPr lang="zh-CN" altLang="en-US">
                    <a:noFill/>
                  </a:rPr>
                  <a:t> </a:t>
                </a:r>
              </a:p>
            </p:txBody>
          </p:sp>
        </mc:Fallback>
      </mc:AlternateContent>
      <p:sp>
        <p:nvSpPr>
          <p:cNvPr id="7" name="任意多边形: 形状 6">
            <a:extLst>
              <a:ext uri="{FF2B5EF4-FFF2-40B4-BE49-F238E27FC236}">
                <a16:creationId xmlns:a16="http://schemas.microsoft.com/office/drawing/2014/main" id="{D3B02F26-915E-4EB0-8EEA-EDE88E675E7A}"/>
              </a:ext>
            </a:extLst>
          </p:cNvPr>
          <p:cNvSpPr/>
          <p:nvPr/>
        </p:nvSpPr>
        <p:spPr>
          <a:xfrm>
            <a:off x="5680953" y="2875453"/>
            <a:ext cx="691022" cy="2066198"/>
          </a:xfrm>
          <a:custGeom>
            <a:avLst/>
            <a:gdLst>
              <a:gd name="connsiteX0" fmla="*/ 321013 w 691022"/>
              <a:gd name="connsiteY0" fmla="*/ 23390 h 2066198"/>
              <a:gd name="connsiteX1" fmla="*/ 690664 w 691022"/>
              <a:gd name="connsiteY1" fmla="*/ 159577 h 2066198"/>
              <a:gd name="connsiteX2" fmla="*/ 262647 w 691022"/>
              <a:gd name="connsiteY2" fmla="*/ 1219892 h 2066198"/>
              <a:gd name="connsiteX3" fmla="*/ 0 w 691022"/>
              <a:gd name="connsiteY3" fmla="*/ 2066198 h 2066198"/>
            </a:gdLst>
            <a:ahLst/>
            <a:cxnLst>
              <a:cxn ang="0">
                <a:pos x="connsiteX0" y="connsiteY0"/>
              </a:cxn>
              <a:cxn ang="0">
                <a:pos x="connsiteX1" y="connsiteY1"/>
              </a:cxn>
              <a:cxn ang="0">
                <a:pos x="connsiteX2" y="connsiteY2"/>
              </a:cxn>
              <a:cxn ang="0">
                <a:pos x="connsiteX3" y="connsiteY3"/>
              </a:cxn>
            </a:cxnLst>
            <a:rect l="l" t="t" r="r" b="b"/>
            <a:pathLst>
              <a:path w="691022" h="2066198">
                <a:moveTo>
                  <a:pt x="321013" y="23390"/>
                </a:moveTo>
                <a:cubicBezTo>
                  <a:pt x="510702" y="-8225"/>
                  <a:pt x="700392" y="-39840"/>
                  <a:pt x="690664" y="159577"/>
                </a:cubicBezTo>
                <a:cubicBezTo>
                  <a:pt x="680936" y="358994"/>
                  <a:pt x="377758" y="902122"/>
                  <a:pt x="262647" y="1219892"/>
                </a:cubicBezTo>
                <a:cubicBezTo>
                  <a:pt x="147536" y="1537662"/>
                  <a:pt x="73768" y="1801930"/>
                  <a:pt x="0" y="2066198"/>
                </a:cubicBezTo>
              </a:path>
            </a:pathLst>
          </a:custGeom>
          <a:noFill/>
          <a:ln w="285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8" name="直接连接符 7">
            <a:extLst>
              <a:ext uri="{FF2B5EF4-FFF2-40B4-BE49-F238E27FC236}">
                <a16:creationId xmlns:a16="http://schemas.microsoft.com/office/drawing/2014/main" id="{D4DB19B8-6585-4B7B-B71B-6D6F3D581C52}"/>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56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66182" y="86063"/>
            <a:ext cx="7613584" cy="584775"/>
          </a:xfrm>
          <a:prstGeom prst="rect">
            <a:avLst/>
          </a:prstGeom>
          <a:noFill/>
        </p:spPr>
        <p:txBody>
          <a:bodyPr wrap="square" rtlCol="0">
            <a:spAutoFit/>
          </a:bodyPr>
          <a:lstStyle/>
          <a:p>
            <a:r>
              <a:rPr lang="zh-CN" altLang="en-US" sz="3200" b="1" dirty="0">
                <a:solidFill>
                  <a:srgbClr val="0A0AE6"/>
                </a:solidFill>
                <a:latin typeface="微软雅黑" panose="020B0503020204020204" pitchFamily="34" charset="-122"/>
                <a:ea typeface="微软雅黑" panose="020B0503020204020204" pitchFamily="34" charset="-122"/>
              </a:rPr>
              <a:t>课程考核</a:t>
            </a:r>
            <a:endParaRPr lang="en-US" altLang="zh-CN" sz="3200" b="1" dirty="0">
              <a:solidFill>
                <a:srgbClr val="0A0AE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87127" y="866720"/>
            <a:ext cx="6585706" cy="5547160"/>
          </a:xfrm>
          <a:prstGeom prst="rect">
            <a:avLst/>
          </a:prstGeom>
          <a:noFill/>
        </p:spPr>
        <p:txBody>
          <a:bodyPr wrap="square" rtlCol="0">
            <a:spAutoFit/>
          </a:bodyPr>
          <a:lstStyle/>
          <a:p>
            <a:pPr>
              <a:spcBef>
                <a:spcPts val="1200"/>
              </a:spcBef>
            </a:pPr>
            <a:r>
              <a:rPr lang="zh-CN" altLang="en-US" sz="2400" b="1" dirty="0">
                <a:latin typeface="微软雅黑" panose="020B0503020204020204" pitchFamily="34" charset="-122"/>
                <a:ea typeface="微软雅黑" panose="020B0503020204020204" pitchFamily="34" charset="-122"/>
              </a:rPr>
              <a:t>加分项：</a:t>
            </a:r>
            <a:endParaRPr lang="en-US" altLang="zh-CN" sz="2400" b="1" dirty="0">
              <a:latin typeface="微软雅黑" panose="020B0503020204020204" pitchFamily="34" charset="-122"/>
              <a:ea typeface="微软雅黑" panose="020B0503020204020204" pitchFamily="34" charset="-122"/>
            </a:endParaRPr>
          </a:p>
          <a:p>
            <a:pPr marL="800100" lvl="1" indent="-34290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(20%) 2</a:t>
            </a:r>
            <a:r>
              <a:rPr lang="zh-CN" altLang="en-US" sz="2000" dirty="0">
                <a:latin typeface="微软雅黑" panose="020B0503020204020204" pitchFamily="34" charset="-122"/>
                <a:ea typeface="微软雅黑" panose="020B0503020204020204" pitchFamily="34" charset="-122"/>
              </a:rPr>
              <a:t>次作业</a:t>
            </a:r>
            <a:r>
              <a:rPr lang="en-US" altLang="zh-CN" sz="2000" dirty="0">
                <a:latin typeface="微软雅黑" panose="020B0503020204020204" pitchFamily="34" charset="-122"/>
                <a:ea typeface="微软雅黑" panose="020B0503020204020204" pitchFamily="34" charset="-122"/>
              </a:rPr>
              <a:t>(10% + 10%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(30%) 1</a:t>
            </a:r>
            <a:r>
              <a:rPr lang="zh-CN" altLang="en-US" sz="2000" dirty="0">
                <a:latin typeface="微软雅黑" panose="020B0503020204020204" pitchFamily="34" charset="-122"/>
                <a:ea typeface="微软雅黑" panose="020B0503020204020204" pitchFamily="34" charset="-122"/>
              </a:rPr>
              <a:t>个课程项目</a:t>
            </a:r>
            <a:endParaRPr lang="en-US" altLang="zh-CN" sz="2000" dirty="0">
              <a:latin typeface="微软雅黑" panose="020B0503020204020204" pitchFamily="34" charset="-122"/>
              <a:ea typeface="微软雅黑" panose="020B0503020204020204" pitchFamily="34" charset="-122"/>
            </a:endParaRPr>
          </a:p>
          <a:p>
            <a:pPr marL="800100" lvl="1" indent="-34290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(50%) </a:t>
            </a:r>
            <a:r>
              <a:rPr lang="zh-CN" altLang="en-US" sz="2000" dirty="0">
                <a:latin typeface="微软雅黑" panose="020B0503020204020204" pitchFamily="34" charset="-122"/>
                <a:ea typeface="微软雅黑" panose="020B0503020204020204" pitchFamily="34" charset="-122"/>
              </a:rPr>
              <a:t>期末考试</a:t>
            </a:r>
            <a:endParaRPr lang="en-CA" altLang="zh-CN" sz="2000" dirty="0">
              <a:latin typeface="微软雅黑" panose="020B0503020204020204" pitchFamily="34" charset="-122"/>
              <a:ea typeface="微软雅黑" panose="020B0503020204020204" pitchFamily="34" charset="-122"/>
            </a:endParaRPr>
          </a:p>
          <a:p>
            <a:pPr>
              <a:spcBef>
                <a:spcPts val="1200"/>
              </a:spcBef>
            </a:pPr>
            <a:r>
              <a:rPr lang="zh-CN" altLang="en-US" sz="2400" b="1" dirty="0">
                <a:latin typeface="微软雅黑" panose="020B0503020204020204" pitchFamily="34" charset="-122"/>
                <a:ea typeface="微软雅黑" panose="020B0503020204020204" pitchFamily="34" charset="-122"/>
              </a:rPr>
              <a:t>减分项：</a:t>
            </a:r>
            <a:endParaRPr lang="en-CA" altLang="zh-CN" sz="2400" b="1" dirty="0">
              <a:latin typeface="微软雅黑" panose="020B0503020204020204" pitchFamily="34" charset="-122"/>
              <a:ea typeface="微软雅黑" panose="020B0503020204020204" pitchFamily="34" charset="-122"/>
            </a:endParaRPr>
          </a:p>
          <a:p>
            <a:pPr marL="800100" lvl="1" indent="-342900">
              <a:spcBef>
                <a:spcPts val="1200"/>
              </a:spcBef>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旷课一次扣总成绩</a:t>
            </a:r>
            <a:r>
              <a:rPr lang="en-CA" altLang="zh-CN" sz="2000" b="1" dirty="0">
                <a:solidFill>
                  <a:srgbClr val="FF0000"/>
                </a:solidFill>
                <a:latin typeface="微软雅黑" panose="020B0503020204020204" pitchFamily="34" charset="-122"/>
                <a:ea typeface="微软雅黑" panose="020B0503020204020204" pitchFamily="34" charset="-122"/>
              </a:rPr>
              <a:t>10</a:t>
            </a:r>
            <a:r>
              <a:rPr lang="en-US" altLang="zh-CN" sz="2000" b="1" dirty="0">
                <a:solidFill>
                  <a:srgbClr val="FF0000"/>
                </a:solidFill>
                <a:latin typeface="微软雅黑" panose="020B0503020204020204" pitchFamily="34" charset="-122"/>
                <a:ea typeface="微软雅黑" panose="020B0503020204020204" pitchFamily="34" charset="-122"/>
              </a:rPr>
              <a:t>%</a:t>
            </a:r>
          </a:p>
          <a:p>
            <a:pPr marL="800100" lvl="1" indent="-342900">
              <a:spcBef>
                <a:spcPts val="1200"/>
              </a:spcBef>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旷课满三次等同旷考</a:t>
            </a:r>
            <a:endParaRPr lang="en-CA" altLang="zh-CN" sz="2000" b="1" dirty="0">
              <a:solidFill>
                <a:srgbClr val="FF0000"/>
              </a:solidFill>
              <a:latin typeface="微软雅黑" panose="020B0503020204020204" pitchFamily="34" charset="-122"/>
              <a:ea typeface="微软雅黑" panose="020B0503020204020204" pitchFamily="34" charset="-122"/>
            </a:endParaRPr>
          </a:p>
          <a:p>
            <a:pPr marL="800100" lvl="1" indent="-342900">
              <a:spcBef>
                <a:spcPts val="1200"/>
              </a:spcBef>
              <a:buFont typeface="Arial" panose="020B0604020202020204" pitchFamily="34" charset="0"/>
              <a:buChar char="•"/>
            </a:pPr>
            <a:endParaRPr lang="en-CA" altLang="zh-CN" sz="20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有合理理由无法来上课，需要请假。请假至少要在上课前一天完成。不接受当天请假，特殊情况除外。</a:t>
            </a:r>
            <a:endParaRPr lang="en-CA"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不允许抄作业。我会做抄袭检测。</a:t>
            </a:r>
            <a:endParaRPr lang="en-CA"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课程项目</a:t>
            </a:r>
            <a:r>
              <a:rPr lang="en-CA" altLang="zh-CN" sz="2000" b="1" dirty="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人一组，不接受</a:t>
            </a:r>
            <a:r>
              <a:rPr lang="en-CA"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人组。</a:t>
            </a:r>
            <a:endParaRPr lang="en-US" altLang="zh-CN"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A9417152-ABE4-4BD9-AF01-CE6B2B05A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7603" y="511068"/>
            <a:ext cx="5681175" cy="5681175"/>
          </a:xfrm>
          <a:prstGeom prst="rect">
            <a:avLst/>
          </a:prstGeom>
        </p:spPr>
      </p:pic>
      <p:cxnSp>
        <p:nvCxnSpPr>
          <p:cNvPr id="6" name="直接连接符 5">
            <a:extLst>
              <a:ext uri="{FF2B5EF4-FFF2-40B4-BE49-F238E27FC236}">
                <a16:creationId xmlns:a16="http://schemas.microsoft.com/office/drawing/2014/main" id="{AD41C215-6401-4F80-96FD-8CDCD61DE912}"/>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D80B4B5-8CB5-4236-9A2E-9EDB99A0E916}"/>
              </a:ext>
            </a:extLst>
          </p:cNvPr>
          <p:cNvSpPr txBox="1"/>
          <p:nvPr/>
        </p:nvSpPr>
        <p:spPr>
          <a:xfrm>
            <a:off x="7054155" y="6118396"/>
            <a:ext cx="479330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关注微信公众号</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聪明的机器爱学习</a:t>
            </a: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2859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66182" y="67404"/>
            <a:ext cx="7613584" cy="584775"/>
          </a:xfrm>
          <a:prstGeom prst="rect">
            <a:avLst/>
          </a:prstGeom>
          <a:noFill/>
        </p:spPr>
        <p:txBody>
          <a:bodyPr wrap="square" rtlCol="0">
            <a:spAutoFit/>
          </a:bodyPr>
          <a:lstStyle/>
          <a:p>
            <a:r>
              <a:rPr lang="zh-CN" altLang="en-US" sz="3200" b="1" dirty="0">
                <a:solidFill>
                  <a:srgbClr val="0A0AE6"/>
                </a:solidFill>
                <a:latin typeface="微软雅黑" panose="020B0503020204020204" pitchFamily="34" charset="-122"/>
                <a:ea typeface="微软雅黑" panose="020B0503020204020204" pitchFamily="34" charset="-122"/>
              </a:rPr>
              <a:t>课程微信群</a:t>
            </a:r>
            <a:endParaRPr lang="en-US" altLang="zh-CN" sz="3200" b="1" dirty="0">
              <a:solidFill>
                <a:srgbClr val="0A0AE6"/>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FDB0831-20C0-4D67-A286-619D00C7B9AC}"/>
              </a:ext>
            </a:extLst>
          </p:cNvPr>
          <p:cNvSpPr txBox="1"/>
          <p:nvPr/>
        </p:nvSpPr>
        <p:spPr>
          <a:xfrm>
            <a:off x="301548" y="2501365"/>
            <a:ext cx="676729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加入微信群请修改昵称为自己的姓名。</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未来将在微信群发布各种通知。</a:t>
            </a:r>
          </a:p>
        </p:txBody>
      </p:sp>
      <p:cxnSp>
        <p:nvCxnSpPr>
          <p:cNvPr id="6" name="直接连接符 5">
            <a:extLst>
              <a:ext uri="{FF2B5EF4-FFF2-40B4-BE49-F238E27FC236}">
                <a16:creationId xmlns:a16="http://schemas.microsoft.com/office/drawing/2014/main" id="{EBE6B81B-47EC-4E4B-8127-A0987AAFDD87}"/>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9A6649DB-9F6F-40EA-AEC4-066A3554DE4A}"/>
              </a:ext>
            </a:extLst>
          </p:cNvPr>
          <p:cNvPicPr>
            <a:picLocks noChangeAspect="1"/>
          </p:cNvPicPr>
          <p:nvPr/>
        </p:nvPicPr>
        <p:blipFill rotWithShape="1">
          <a:blip r:embed="rId2">
            <a:extLst>
              <a:ext uri="{28A0092B-C50C-407E-A947-70E740481C1C}">
                <a14:useLocalDpi xmlns:a14="http://schemas.microsoft.com/office/drawing/2010/main" val="0"/>
              </a:ext>
            </a:extLst>
          </a:blip>
          <a:srcRect t="25130" r="4332" b="9603"/>
          <a:stretch/>
        </p:blipFill>
        <p:spPr>
          <a:xfrm>
            <a:off x="6641206" y="763985"/>
            <a:ext cx="5423276" cy="6070208"/>
          </a:xfrm>
          <a:prstGeom prst="rect">
            <a:avLst/>
          </a:prstGeom>
        </p:spPr>
      </p:pic>
    </p:spTree>
    <p:extLst>
      <p:ext uri="{BB962C8B-B14F-4D97-AF65-F5344CB8AC3E}">
        <p14:creationId xmlns:p14="http://schemas.microsoft.com/office/powerpoint/2010/main" val="109180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52630" y="38764"/>
            <a:ext cx="7613584" cy="584775"/>
          </a:xfrm>
          <a:prstGeom prst="rect">
            <a:avLst/>
          </a:prstGeom>
          <a:noFill/>
        </p:spPr>
        <p:txBody>
          <a:bodyPr wrap="square" rtlCol="0">
            <a:spAutoFit/>
          </a:bodyPr>
          <a:lstStyle/>
          <a:p>
            <a:r>
              <a:rPr lang="zh-CN" altLang="en-US" sz="3200" b="1" dirty="0">
                <a:solidFill>
                  <a:srgbClr val="0A0AE6"/>
                </a:solidFill>
                <a:ea typeface="微软雅黑" panose="020B0503020204020204" pitchFamily="34" charset="-122"/>
              </a:rPr>
              <a:t>课程结构</a:t>
            </a:r>
            <a:endParaRPr lang="en-US" altLang="zh-CN" sz="3200" b="1" dirty="0">
              <a:solidFill>
                <a:srgbClr val="0A0AE6"/>
              </a:solidFill>
              <a:ea typeface="微软雅黑" panose="020B0503020204020204" pitchFamily="34" charset="-122"/>
            </a:endParaRPr>
          </a:p>
        </p:txBody>
      </p:sp>
      <p:graphicFrame>
        <p:nvGraphicFramePr>
          <p:cNvPr id="4" name="表格 3">
            <a:extLst>
              <a:ext uri="{FF2B5EF4-FFF2-40B4-BE49-F238E27FC236}">
                <a16:creationId xmlns:a16="http://schemas.microsoft.com/office/drawing/2014/main" id="{85686FBA-523E-4F1D-BD1F-128E5FF0B917}"/>
              </a:ext>
            </a:extLst>
          </p:cNvPr>
          <p:cNvGraphicFramePr>
            <a:graphicFrameLocks noGrp="1"/>
          </p:cNvGraphicFramePr>
          <p:nvPr>
            <p:extLst>
              <p:ext uri="{D42A27DB-BD31-4B8C-83A1-F6EECF244321}">
                <p14:modId xmlns:p14="http://schemas.microsoft.com/office/powerpoint/2010/main" val="225395102"/>
              </p:ext>
            </p:extLst>
          </p:nvPr>
        </p:nvGraphicFramePr>
        <p:xfrm>
          <a:off x="905070" y="749342"/>
          <a:ext cx="9349273" cy="5963232"/>
        </p:xfrm>
        <a:graphic>
          <a:graphicData uri="http://schemas.openxmlformats.org/drawingml/2006/table">
            <a:tbl>
              <a:tblPr>
                <a:tableStyleId>{5C22544A-7EE6-4342-B048-85BDC9FD1C3A}</a:tableStyleId>
              </a:tblPr>
              <a:tblGrid>
                <a:gridCol w="2526189">
                  <a:extLst>
                    <a:ext uri="{9D8B030D-6E8A-4147-A177-3AD203B41FA5}">
                      <a16:colId xmlns:a16="http://schemas.microsoft.com/office/drawing/2014/main" val="4050955492"/>
                    </a:ext>
                  </a:extLst>
                </a:gridCol>
                <a:gridCol w="6823084">
                  <a:extLst>
                    <a:ext uri="{9D8B030D-6E8A-4147-A177-3AD203B41FA5}">
                      <a16:colId xmlns:a16="http://schemas.microsoft.com/office/drawing/2014/main" val="2210487028"/>
                    </a:ext>
                  </a:extLst>
                </a:gridCol>
              </a:tblGrid>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a:t>
                      </a:r>
                    </a:p>
                  </a:txBody>
                  <a:tcPr marL="3640" marR="3640" marT="3640" marB="0" anchor="b"/>
                </a:tc>
                <a:tc>
                  <a:txBody>
                    <a:bodyPr/>
                    <a:lstStyle/>
                    <a:p>
                      <a:pPr marL="0" marR="0" lvl="0" indent="0" algn="l" defTabSz="914400" rtl="0" eaLnBrk="1" fontAlgn="auto" latinLnBrk="0" hangingPunct="1">
                        <a:lnSpc>
                          <a:spcPct val="135000"/>
                        </a:lnSpc>
                        <a:spcBef>
                          <a:spcPts val="0"/>
                        </a:spcBef>
                        <a:spcAft>
                          <a:spcPts val="600"/>
                        </a:spcAft>
                        <a:buClrTx/>
                        <a:buSzTx/>
                        <a:buFontTx/>
                        <a:buNone/>
                        <a:tabLst/>
                        <a:defRPr/>
                      </a:pPr>
                      <a:r>
                        <a:rPr lang="zh-CN" sz="2000" dirty="0">
                          <a:effectLst/>
                          <a:latin typeface="微软雅黑" panose="020B0503020204020204" pitchFamily="34" charset="-122"/>
                          <a:ea typeface="微软雅黑" panose="020B0503020204020204" pitchFamily="34" charset="-122"/>
                        </a:rPr>
                        <a:t>机器学习简介</a:t>
                      </a:r>
                      <a:r>
                        <a:rPr lang="zh-CN" altLang="en-US" sz="2000" dirty="0">
                          <a:effectLst/>
                          <a:latin typeface="微软雅黑" panose="020B0503020204020204" pitchFamily="34" charset="-122"/>
                          <a:ea typeface="微软雅黑" panose="020B0503020204020204" pitchFamily="34" charset="-122"/>
                        </a:rPr>
                        <a:t>、</a:t>
                      </a:r>
                      <a:r>
                        <a:rPr lang="zh-CN" sz="2000" dirty="0">
                          <a:effectLst/>
                          <a:latin typeface="微软雅黑" panose="020B0503020204020204" pitchFamily="34" charset="-122"/>
                          <a:ea typeface="微软雅黑" panose="020B0503020204020204" pitchFamily="34" charset="-122"/>
                        </a:rPr>
                        <a:t>数学基础</a:t>
                      </a:r>
                      <a:r>
                        <a:rPr lang="zh-CN" altLang="en-US" sz="2000" dirty="0">
                          <a:effectLst/>
                          <a:latin typeface="微软雅黑" panose="020B0503020204020204" pitchFamily="34" charset="-122"/>
                          <a:ea typeface="微软雅黑" panose="020B0503020204020204" pitchFamily="34" charset="-122"/>
                        </a:rPr>
                        <a:t>、</a:t>
                      </a:r>
                      <a:r>
                        <a:rPr lang="zh-CN" altLang="en-US" sz="2000" kern="1200" dirty="0">
                          <a:solidFill>
                            <a:schemeClr val="dk1"/>
                          </a:solidFill>
                          <a:effectLst/>
                          <a:latin typeface="微软雅黑" panose="020B0503020204020204" pitchFamily="34" charset="-122"/>
                          <a:ea typeface="微软雅黑" panose="020B0503020204020204" pitchFamily="34" charset="-122"/>
                          <a:cs typeface="+mn-cs"/>
                        </a:rPr>
                        <a:t>特征工程</a:t>
                      </a:r>
                      <a:endParaRPr lang="en-CA" sz="2000" kern="1200" dirty="0">
                        <a:solidFill>
                          <a:schemeClr val="dk1"/>
                        </a:solidFill>
                        <a:effectLst/>
                        <a:latin typeface="微软雅黑" panose="020B0503020204020204" pitchFamily="34" charset="-122"/>
                        <a:ea typeface="微软雅黑" panose="020B0503020204020204" pitchFamily="34" charset="-122"/>
                        <a:cs typeface="+mn-cs"/>
                      </a:endParaRPr>
                    </a:p>
                  </a:txBody>
                  <a:tcPr marL="3640" marR="3640" marT="3640" marB="0" anchor="b"/>
                </a:tc>
                <a:extLst>
                  <a:ext uri="{0D108BD9-81ED-4DB2-BD59-A6C34878D82A}">
                    <a16:rowId xmlns:a16="http://schemas.microsoft.com/office/drawing/2014/main" val="4247539925"/>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2</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线性回归、</a:t>
                      </a:r>
                      <a:r>
                        <a:rPr lang="en-US" sz="2000" dirty="0">
                          <a:effectLst/>
                          <a:latin typeface="微软雅黑" panose="020B0503020204020204" pitchFamily="34" charset="-122"/>
                          <a:ea typeface="微软雅黑" panose="020B0503020204020204" pitchFamily="34" charset="-122"/>
                        </a:rPr>
                        <a:t>k</a:t>
                      </a:r>
                      <a:r>
                        <a:rPr lang="zh-CN" sz="2000" dirty="0">
                          <a:effectLst/>
                          <a:latin typeface="微软雅黑" panose="020B0503020204020204" pitchFamily="34" charset="-122"/>
                          <a:ea typeface="微软雅黑" panose="020B0503020204020204" pitchFamily="34" charset="-122"/>
                        </a:rPr>
                        <a:t>近邻学习</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2224634793"/>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3</a:t>
                      </a:r>
                    </a:p>
                  </a:txBody>
                  <a:tcPr marL="3640" marR="3640" marT="3640" marB="0" anchor="b"/>
                </a:tc>
                <a:tc>
                  <a:txBody>
                    <a:bodyPr/>
                    <a:lstStyle/>
                    <a:p>
                      <a:pPr>
                        <a:lnSpc>
                          <a:spcPct val="135000"/>
                        </a:lnSpc>
                        <a:spcAft>
                          <a:spcPts val="600"/>
                        </a:spcAft>
                      </a:pPr>
                      <a:r>
                        <a:rPr lang="en-CA" sz="2000" dirty="0">
                          <a:effectLst/>
                          <a:latin typeface="微软雅黑" panose="020B0503020204020204" pitchFamily="34" charset="-122"/>
                          <a:ea typeface="微软雅黑" panose="020B0503020204020204" pitchFamily="34" charset="-122"/>
                        </a:rPr>
                        <a:t>Python</a:t>
                      </a:r>
                      <a:r>
                        <a:rPr lang="zh-CN" sz="2000" dirty="0">
                          <a:effectLst/>
                          <a:latin typeface="微软雅黑" panose="020B0503020204020204" pitchFamily="34" charset="-122"/>
                          <a:ea typeface="微软雅黑" panose="020B0503020204020204" pitchFamily="34" charset="-122"/>
                        </a:rPr>
                        <a:t>入门</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3560596916"/>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4</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感知机、逻辑回归</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3787224098"/>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5</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最优统计学习</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3226961168"/>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6</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线性辨别分析、朴素贝叶斯</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3255319240"/>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7</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决策树、随机森林</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3035011466"/>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8</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集成学习、提升学习</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189715417"/>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9</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支持向量机</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1715438419"/>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10</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神经网络</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907066576"/>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11</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卷积神经网络、循环神经网络</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1085896027"/>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12</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主成分分析、自编码器</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2964396681"/>
                  </a:ext>
                </a:extLst>
              </a:tr>
              <a:tr h="269253">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13</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对抗噪声、生成对抗网络</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4213478354"/>
                  </a:ext>
                </a:extLst>
              </a:tr>
              <a:tr h="330668">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14</a:t>
                      </a:r>
                    </a:p>
                  </a:txBody>
                  <a:tcPr marL="3640" marR="3640" marT="3640" marB="0" anchor="b"/>
                </a:tc>
                <a:tc>
                  <a:txBody>
                    <a:bodyPr/>
                    <a:lstStyle/>
                    <a:p>
                      <a:pPr>
                        <a:lnSpc>
                          <a:spcPct val="135000"/>
                        </a:lnSpc>
                        <a:spcAft>
                          <a:spcPts val="600"/>
                        </a:spcAft>
                      </a:pPr>
                      <a:r>
                        <a:rPr lang="en-CA" sz="2000" dirty="0">
                          <a:effectLst/>
                          <a:latin typeface="微软雅黑" panose="020B0503020204020204" pitchFamily="34" charset="-122"/>
                          <a:ea typeface="微软雅黑" panose="020B0503020204020204" pitchFamily="34" charset="-122"/>
                        </a:rPr>
                        <a:t>k</a:t>
                      </a:r>
                      <a:r>
                        <a:rPr lang="zh-CN" sz="2000" dirty="0">
                          <a:effectLst/>
                          <a:latin typeface="微软雅黑" panose="020B0503020204020204" pitchFamily="34" charset="-122"/>
                          <a:ea typeface="微软雅黑" panose="020B0503020204020204" pitchFamily="34" charset="-122"/>
                        </a:rPr>
                        <a:t>均值算法、高斯混合模型</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3459788889"/>
                  </a:ext>
                </a:extLst>
              </a:tr>
              <a:tr h="343866">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15</a:t>
                      </a:r>
                    </a:p>
                  </a:txBody>
                  <a:tcPr marL="3640" marR="3640" marT="3640" marB="0" anchor="b"/>
                </a:tc>
                <a:tc>
                  <a:txBody>
                    <a:bodyPr/>
                    <a:lstStyle/>
                    <a:p>
                      <a:pPr>
                        <a:lnSpc>
                          <a:spcPct val="135000"/>
                        </a:lnSpc>
                        <a:spcAft>
                          <a:spcPts val="600"/>
                        </a:spcAft>
                      </a:pPr>
                      <a:r>
                        <a:rPr lang="zh-CN" sz="2000" dirty="0">
                          <a:effectLst/>
                          <a:latin typeface="微软雅黑" panose="020B0503020204020204" pitchFamily="34" charset="-122"/>
                          <a:ea typeface="微软雅黑" panose="020B0503020204020204" pitchFamily="34" charset="-122"/>
                        </a:rPr>
                        <a:t>半监督学习介绍、弱监督学习、强化学习、</a:t>
                      </a:r>
                      <a:r>
                        <a:rPr lang="en-US" sz="2000" dirty="0">
                          <a:effectLst/>
                          <a:latin typeface="微软雅黑" panose="020B0503020204020204" pitchFamily="34" charset="-122"/>
                          <a:ea typeface="微软雅黑" panose="020B0503020204020204" pitchFamily="34" charset="-122"/>
                        </a:rPr>
                        <a:t>Transformer</a:t>
                      </a:r>
                      <a:r>
                        <a:rPr lang="zh-CN" sz="2000" dirty="0">
                          <a:effectLst/>
                          <a:latin typeface="微软雅黑" panose="020B0503020204020204" pitchFamily="34" charset="-122"/>
                          <a:ea typeface="微软雅黑" panose="020B0503020204020204" pitchFamily="34" charset="-122"/>
                        </a:rPr>
                        <a:t>模型</a:t>
                      </a:r>
                      <a:endParaRPr lang="en-CA" sz="2000" dirty="0">
                        <a:effectLst/>
                        <a:latin typeface="微软雅黑" panose="020B0503020204020204" pitchFamily="34" charset="-122"/>
                        <a:ea typeface="微软雅黑" panose="020B0503020204020204" pitchFamily="34" charset="-122"/>
                      </a:endParaRPr>
                    </a:p>
                  </a:txBody>
                  <a:tcPr marL="3640" marR="3640" marT="3640" marB="0" anchor="b"/>
                </a:tc>
                <a:extLst>
                  <a:ext uri="{0D108BD9-81ED-4DB2-BD59-A6C34878D82A}">
                    <a16:rowId xmlns:a16="http://schemas.microsoft.com/office/drawing/2014/main" val="2052755902"/>
                  </a:ext>
                </a:extLst>
              </a:tr>
              <a:tr h="196176">
                <a:tc>
                  <a:txBody>
                    <a:bodyPr/>
                    <a:lstStyle/>
                    <a:p>
                      <a:pPr algn="ctr">
                        <a:lnSpc>
                          <a:spcPct val="135000"/>
                        </a:lnSpc>
                        <a:spcAft>
                          <a:spcPts val="600"/>
                        </a:spcAft>
                      </a:pPr>
                      <a:r>
                        <a:rPr lang="en-CA" sz="2000" dirty="0">
                          <a:effectLst/>
                          <a:latin typeface="微软雅黑" panose="020B0503020204020204" pitchFamily="34" charset="-122"/>
                          <a:ea typeface="微软雅黑" panose="020B0503020204020204" pitchFamily="34" charset="-122"/>
                        </a:rPr>
                        <a:t>16</a:t>
                      </a:r>
                    </a:p>
                  </a:txBody>
                  <a:tcPr marL="3640" marR="3640" marT="3640" marB="0" anchor="b">
                    <a:solidFill>
                      <a:srgbClr val="FFFF00"/>
                    </a:solidFill>
                  </a:tcPr>
                </a:tc>
                <a:tc>
                  <a:txBody>
                    <a:bodyPr/>
                    <a:lstStyle/>
                    <a:p>
                      <a:r>
                        <a:rPr lang="zh-CN" altLang="en-US" sz="2000" kern="1200" dirty="0">
                          <a:solidFill>
                            <a:schemeClr val="dk1"/>
                          </a:solidFill>
                          <a:effectLst/>
                          <a:latin typeface="微软雅黑" panose="020B0503020204020204" pitchFamily="34" charset="-122"/>
                          <a:ea typeface="微软雅黑" panose="020B0503020204020204" pitchFamily="34" charset="-122"/>
                          <a:cs typeface="+mn-cs"/>
                        </a:rPr>
                        <a:t>客座课程</a:t>
                      </a:r>
                      <a:endParaRPr lang="en-CA" sz="2000" kern="1200" dirty="0">
                        <a:solidFill>
                          <a:schemeClr val="dk1"/>
                        </a:solidFill>
                        <a:effectLst/>
                        <a:latin typeface="微软雅黑" panose="020B0503020204020204" pitchFamily="34" charset="-122"/>
                        <a:ea typeface="微软雅黑" panose="020B0503020204020204" pitchFamily="34" charset="-122"/>
                        <a:cs typeface="+mn-cs"/>
                      </a:endParaRPr>
                    </a:p>
                  </a:txBody>
                  <a:tcPr marL="3640" marR="3640" marT="3640" marB="0" anchor="b">
                    <a:solidFill>
                      <a:srgbClr val="FFFF00"/>
                    </a:solidFill>
                  </a:tcPr>
                </a:tc>
                <a:extLst>
                  <a:ext uri="{0D108BD9-81ED-4DB2-BD59-A6C34878D82A}">
                    <a16:rowId xmlns:a16="http://schemas.microsoft.com/office/drawing/2014/main" val="2637939848"/>
                  </a:ext>
                </a:extLst>
              </a:tr>
            </a:tbl>
          </a:graphicData>
        </a:graphic>
      </p:graphicFrame>
      <p:cxnSp>
        <p:nvCxnSpPr>
          <p:cNvPr id="5" name="直接连接符 4">
            <a:extLst>
              <a:ext uri="{FF2B5EF4-FFF2-40B4-BE49-F238E27FC236}">
                <a16:creationId xmlns:a16="http://schemas.microsoft.com/office/drawing/2014/main" id="{44703BBF-12CC-4B44-92E3-27C722C7C851}"/>
              </a:ext>
            </a:extLst>
          </p:cNvPr>
          <p:cNvCxnSpPr>
            <a:cxnSpLocks/>
          </p:cNvCxnSpPr>
          <p:nvPr/>
        </p:nvCxnSpPr>
        <p:spPr>
          <a:xfrm>
            <a:off x="0" y="695771"/>
            <a:ext cx="12192000" cy="0"/>
          </a:xfrm>
          <a:prstGeom prst="line">
            <a:avLst/>
          </a:prstGeom>
          <a:ln w="50800">
            <a:gradFill flip="none" rotWithShape="1">
              <a:gsLst>
                <a:gs pos="0">
                  <a:srgbClr val="0000FF"/>
                </a:gs>
                <a:gs pos="100000">
                  <a:srgbClr val="A5D0FF"/>
                </a:gs>
              </a:gsLst>
              <a:lin ang="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82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27294</TotalTime>
  <Words>3435</Words>
  <Application>Microsoft Office PowerPoint</Application>
  <PresentationFormat>宽屏</PresentationFormat>
  <Paragraphs>889</Paragraphs>
  <Slides>66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66</vt:i4>
      </vt:variant>
    </vt:vector>
  </HeadingPairs>
  <TitlesOfParts>
    <vt:vector size="79" baseType="lpstr">
      <vt:lpstr>Times New Roman</vt:lpstr>
      <vt:lpstr>Cambria Math</vt:lpstr>
      <vt:lpstr>等线</vt:lpstr>
      <vt:lpstr>Calibri</vt:lpstr>
      <vt:lpstr>KaiTi</vt:lpstr>
      <vt:lpstr>Arial</vt:lpstr>
      <vt:lpstr>Calibri Light</vt:lpstr>
      <vt:lpstr>华文楷体</vt:lpstr>
      <vt:lpstr>楷体</vt:lpstr>
      <vt:lpstr>微软雅黑</vt:lpstr>
      <vt:lpstr>Wingdings</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Bo Li</dc:creator>
  <cp:lastModifiedBy>Bo Li</cp:lastModifiedBy>
  <cp:revision>1232</cp:revision>
  <dcterms:created xsi:type="dcterms:W3CDTF">2020-04-18T12:12:52Z</dcterms:created>
  <dcterms:modified xsi:type="dcterms:W3CDTF">2024-02-21T07:24:33Z</dcterms:modified>
</cp:coreProperties>
</file>